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oboto Thin"/>
      <p:regular r:id="rId43"/>
      <p:bold r:id="rId44"/>
      <p:italic r:id="rId45"/>
      <p:boldItalic r:id="rId46"/>
    </p:embeddedFont>
    <p:embeddedFont>
      <p:font typeface="Roboto"/>
      <p:regular r:id="rId47"/>
      <p:bold r:id="rId48"/>
      <p:italic r:id="rId49"/>
      <p:boldItalic r:id="rId50"/>
    </p:embeddedFont>
    <p:embeddedFont>
      <p:font typeface="Roboto Medium"/>
      <p:regular r:id="rId51"/>
      <p:bold r:id="rId52"/>
      <p:italic r:id="rId53"/>
      <p:boldItalic r:id="rId54"/>
    </p:embeddedFont>
    <p:embeddedFont>
      <p:font typeface="Montserrat"/>
      <p:regular r:id="rId55"/>
      <p:bold r:id="rId56"/>
      <p:italic r:id="rId57"/>
      <p:boldItalic r:id="rId58"/>
    </p:embeddedFont>
    <p:embeddedFont>
      <p:font typeface="Lato"/>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Thin-bold.fntdata"/><Relationship Id="rId43" Type="http://schemas.openxmlformats.org/officeDocument/2006/relationships/font" Target="fonts/RobotoThin-regular.fntdata"/><Relationship Id="rId46" Type="http://schemas.openxmlformats.org/officeDocument/2006/relationships/font" Target="fonts/RobotoThin-boldItalic.fntdata"/><Relationship Id="rId45" Type="http://schemas.openxmlformats.org/officeDocument/2006/relationships/font" Target="fonts/RobotoThin-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Lat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edium-regular.fntdata"/><Relationship Id="rId50" Type="http://schemas.openxmlformats.org/officeDocument/2006/relationships/font" Target="fonts/Roboto-boldItalic.fntdata"/><Relationship Id="rId53" Type="http://schemas.openxmlformats.org/officeDocument/2006/relationships/font" Target="fonts/RobotoMedium-italic.fntdata"/><Relationship Id="rId52" Type="http://schemas.openxmlformats.org/officeDocument/2006/relationships/font" Target="fonts/RobotoMedium-bold.fntdata"/><Relationship Id="rId11" Type="http://schemas.openxmlformats.org/officeDocument/2006/relationships/slide" Target="slides/slide6.xml"/><Relationship Id="rId55" Type="http://schemas.openxmlformats.org/officeDocument/2006/relationships/font" Target="fonts/Montserrat-regular.fntdata"/><Relationship Id="rId10" Type="http://schemas.openxmlformats.org/officeDocument/2006/relationships/slide" Target="slides/slide5.xml"/><Relationship Id="rId54" Type="http://schemas.openxmlformats.org/officeDocument/2006/relationships/font" Target="fonts/RobotoMedium-boldItalic.fntdata"/><Relationship Id="rId13" Type="http://schemas.openxmlformats.org/officeDocument/2006/relationships/slide" Target="slides/slide8.xml"/><Relationship Id="rId57" Type="http://schemas.openxmlformats.org/officeDocument/2006/relationships/font" Target="fonts/Montserrat-italic.fntdata"/><Relationship Id="rId12" Type="http://schemas.openxmlformats.org/officeDocument/2006/relationships/slide" Target="slides/slide7.xml"/><Relationship Id="rId56" Type="http://schemas.openxmlformats.org/officeDocument/2006/relationships/font" Target="fonts/Montserrat-bold.fntdata"/><Relationship Id="rId15" Type="http://schemas.openxmlformats.org/officeDocument/2006/relationships/slide" Target="slides/slide10.xml"/><Relationship Id="rId59" Type="http://schemas.openxmlformats.org/officeDocument/2006/relationships/font" Target="fonts/Lato-regular.fntdata"/><Relationship Id="rId14" Type="http://schemas.openxmlformats.org/officeDocument/2006/relationships/slide" Target="slides/slide9.xml"/><Relationship Id="rId58" Type="http://schemas.openxmlformats.org/officeDocument/2006/relationships/font" Target="fonts/Montserrat-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8a48b35a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8a48b35a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93f219e46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93f219e46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93f219e46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93f219e46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93f219e468_1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93f219e468_1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my name is Pranay.. Nenu eripoku nii..Hello frands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93f219e46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93f219e46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93f219e46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93f219e46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93f219e468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93f219e468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93f219e468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93f219e468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93f219e468_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93f219e468_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74bbbfafc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74bbbfafc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91c43f97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91c43f97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74bbbfafc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74bbbfafc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74bbbfafc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74bbbfafc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74bbbfafc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74bbbfafc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74bbbfafc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74bbbfafc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74bbbfafc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74bbbfafc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956b67019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956b67019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91c43f978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91c43f978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Why current is not exactly the same in both the nMOS ?</a:t>
            </a:r>
            <a:endParaRPr/>
          </a:p>
          <a:p>
            <a:pPr indent="0" lvl="0" marL="0" rtl="0" algn="l">
              <a:spcBef>
                <a:spcPts val="0"/>
              </a:spcBef>
              <a:spcAft>
                <a:spcPts val="0"/>
              </a:spcAft>
              <a:buNone/>
            </a:pPr>
            <a:r>
              <a:rPr lang="en"/>
              <a:t>Ans. We are providing same amount of V</a:t>
            </a:r>
            <a:r>
              <a:rPr baseline="-25000" lang="en"/>
              <a:t>gs</a:t>
            </a:r>
            <a:r>
              <a:rPr lang="en"/>
              <a:t> to both of the MOS transistors, but the V</a:t>
            </a:r>
            <a:r>
              <a:rPr baseline="-25000" lang="en"/>
              <a:t>ds</a:t>
            </a:r>
            <a:r>
              <a:rPr lang="en"/>
              <a:t> of them is not same, there will be differences in the current due to channel length modulation, which </a:t>
            </a:r>
            <a:r>
              <a:rPr lang="en"/>
              <a:t>suggests</a:t>
            </a:r>
            <a:r>
              <a:rPr lang="en"/>
              <a:t> that I</a:t>
            </a:r>
            <a:r>
              <a:rPr baseline="-25000" lang="en"/>
              <a:t>ds</a:t>
            </a:r>
            <a:r>
              <a:rPr lang="en"/>
              <a:t> is also dependent on the V</a:t>
            </a:r>
            <a:r>
              <a:rPr baseline="-25000" lang="en"/>
              <a:t>ds</a:t>
            </a:r>
            <a:r>
              <a:rPr lang="en"/>
              <a:t>of the MOSFET.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 How does a current mirror work ?</a:t>
            </a:r>
            <a:endParaRPr/>
          </a:p>
          <a:p>
            <a:pPr indent="0" lvl="0" marL="0" rtl="0" algn="l">
              <a:spcBef>
                <a:spcPts val="0"/>
              </a:spcBef>
              <a:spcAft>
                <a:spcPts val="0"/>
              </a:spcAft>
              <a:buNone/>
            </a:pPr>
            <a:r>
              <a:rPr lang="en"/>
              <a:t>Ans. We keep one nMOS in diode connected mode and then set the drain current with a current source. The V</a:t>
            </a:r>
            <a:r>
              <a:rPr baseline="-25000" lang="en"/>
              <a:t>gs</a:t>
            </a:r>
            <a:r>
              <a:rPr lang="en"/>
              <a:t> and V</a:t>
            </a:r>
            <a:r>
              <a:rPr baseline="-25000" lang="en"/>
              <a:t>ds</a:t>
            </a:r>
            <a:r>
              <a:rPr lang="en"/>
              <a:t> will automatically </a:t>
            </a:r>
            <a:r>
              <a:rPr lang="en"/>
              <a:t>adjust</a:t>
            </a:r>
            <a:r>
              <a:rPr lang="en"/>
              <a:t> themselves accordingly to provide the drain current of I</a:t>
            </a:r>
            <a:r>
              <a:rPr baseline="-25000" lang="en"/>
              <a:t>ds</a:t>
            </a:r>
            <a:r>
              <a:rPr lang="en"/>
              <a:t> and the drain current through the other nMOS will also be identically the same,because we have the same V</a:t>
            </a:r>
            <a:r>
              <a:rPr baseline="-25000" lang="en"/>
              <a:t>gs</a:t>
            </a:r>
            <a:r>
              <a:rPr lang="en"/>
              <a:t> provided we also give the same V</a:t>
            </a:r>
            <a:r>
              <a:rPr baseline="-25000" lang="en"/>
              <a:t>ds</a:t>
            </a:r>
            <a:r>
              <a:rPr lang="en"/>
              <a:t> to the nMOS.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93507b01b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93507b01b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93507b01b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93507b01b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93507b01b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93507b01b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91c43f978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91c43f978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Q.How does the CMOS rectifier work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Ans. It works similar to the Full wave rectifier.</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93507b01b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93507b01b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93507b01b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93507b01b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93957d80ad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93957d80ad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956b67019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956b67019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8acbcc006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8acbcc006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74bbbfafc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74bbbfafc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951bb851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951bb851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951bb851a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951bb851a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91c43f978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91c43f978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91c43f978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91c43f978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91c43f978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91c43f978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91c43f978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91c43f978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91c43f978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91c43f978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91c43f978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91c43f978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ieeexplore.ieee.org/document/8067367" TargetMode="External"/><Relationship Id="rId4" Type="http://schemas.openxmlformats.org/officeDocument/2006/relationships/hyperlink" Target="https://www.youtube.com/watch?v=u0WgSMa1hrc&amp;list=PLK2eyR1C9gjr7j-YoL_-JwJmjU6lNZGTO&amp;index=1"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eb.ece.ucsb.edu/Faculty/rodwell/Classes/ece218c/tutorials_etc/Mixers.pdf" TargetMode="External"/><Relationship Id="rId4" Type="http://schemas.openxmlformats.org/officeDocument/2006/relationships/hyperlink" Target="https://filebox.ece.vt.edu/~symort/rfworkshop/Mixer_workshop_instruction.pdf" TargetMode="External"/><Relationship Id="rId5" Type="http://schemas.openxmlformats.org/officeDocument/2006/relationships/hyperlink" Target="https://ieeexplore.ieee.org/document/8067367" TargetMode="External"/><Relationship Id="rId6" Type="http://schemas.openxmlformats.org/officeDocument/2006/relationships/hyperlink" Target="https://www.youtube.com/watch?v=FH4-J9k9ZsI" TargetMode="External"/><Relationship Id="rId7" Type="http://schemas.openxmlformats.org/officeDocument/2006/relationships/hyperlink" Target="https://www.analog.com/media/en/training-seminars/design-handbooks/Basic-Linear-Design/Chapter4.pdf" TargetMode="External"/><Relationship Id="rId8" Type="http://schemas.openxmlformats.org/officeDocument/2006/relationships/hyperlink" Target="https://wseas.com/journals/cas/2019/a165101-088.pdf"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youtube.com/playlist?list=PLq9LyOMVV3rSHxPjGwO5PfwoLowBbZ62l" TargetMode="External"/><Relationship Id="rId4" Type="http://schemas.openxmlformats.org/officeDocument/2006/relationships/hyperlink" Target="https://iitp.irins.org/profile/99954"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106975"/>
            <a:ext cx="5240100" cy="207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t>EE 331 : Research and Development project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688"/>
              <a:t>Design of CMOS rectifier for RF energy harvesting &amp; RF </a:t>
            </a:r>
            <a:r>
              <a:rPr b="1" lang="en" sz="1688"/>
              <a:t>receiver</a:t>
            </a:r>
            <a:r>
              <a:rPr b="1" lang="en" sz="1688"/>
              <a:t> mixer for NB-IOT devices.</a:t>
            </a:r>
            <a:endParaRPr b="1" sz="1688"/>
          </a:p>
          <a:p>
            <a:pPr indent="0" lvl="0" marL="0" rtl="0" algn="l">
              <a:spcBef>
                <a:spcPts val="0"/>
              </a:spcBef>
              <a:spcAft>
                <a:spcPts val="0"/>
              </a:spcAft>
              <a:buNone/>
            </a:pPr>
            <a:r>
              <a:t/>
            </a:r>
            <a:endParaRPr sz="1800"/>
          </a:p>
          <a:p>
            <a:pPr indent="0" lvl="0" marL="0" rtl="0" algn="l">
              <a:spcBef>
                <a:spcPts val="0"/>
              </a:spcBef>
              <a:spcAft>
                <a:spcPts val="0"/>
              </a:spcAft>
              <a:buNone/>
            </a:pPr>
            <a:r>
              <a:rPr lang="en" sz="1800"/>
              <a:t>Miriyala Pranay Kamal</a:t>
            </a:r>
            <a:endParaRPr sz="1800"/>
          </a:p>
          <a:p>
            <a:pPr indent="0" lvl="0" marL="0" rtl="0" algn="l">
              <a:spcBef>
                <a:spcPts val="0"/>
              </a:spcBef>
              <a:spcAft>
                <a:spcPts val="0"/>
              </a:spcAft>
              <a:buNone/>
            </a:pPr>
            <a:r>
              <a:rPr lang="en" sz="1800"/>
              <a:t>200030033</a:t>
            </a:r>
            <a:endParaRPr sz="1800"/>
          </a:p>
          <a:p>
            <a:pPr indent="0" lvl="0" marL="0" rtl="0" algn="l">
              <a:spcBef>
                <a:spcPts val="0"/>
              </a:spcBef>
              <a:spcAft>
                <a:spcPts val="0"/>
              </a:spcAft>
              <a:buNone/>
            </a:pPr>
            <a:r>
              <a:t/>
            </a:r>
            <a:endParaRPr sz="1800"/>
          </a:p>
        </p:txBody>
      </p:sp>
      <p:sp>
        <p:nvSpPr>
          <p:cNvPr id="135" name="Google Shape;135;p13"/>
          <p:cNvSpPr txBox="1"/>
          <p:nvPr>
            <p:ph idx="1" type="subTitle"/>
          </p:nvPr>
        </p:nvSpPr>
        <p:spPr>
          <a:xfrm>
            <a:off x="3537150" y="3664300"/>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Professor in charge : Prof Nagaveni 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Technology used in our circuit simulations</a:t>
            </a:r>
            <a:endParaRPr b="1"/>
          </a:p>
        </p:txBody>
      </p:sp>
      <p:sp>
        <p:nvSpPr>
          <p:cNvPr id="202" name="Google Shape;202;p22"/>
          <p:cNvSpPr txBox="1"/>
          <p:nvPr>
            <p:ph idx="1" type="body"/>
          </p:nvPr>
        </p:nvSpPr>
        <p:spPr>
          <a:xfrm>
            <a:off x="1297500" y="1116575"/>
            <a:ext cx="7038900" cy="3368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a:t>We preferred  Taiwan Semiconductor Manufacturing Company Limited (TSMC) - 65 nanometer technology in Cadence virtuoso software for MOSFETS.</a:t>
            </a:r>
            <a:endParaRPr/>
          </a:p>
          <a:p>
            <a:pPr indent="0" lvl="0" marL="0" rtl="0" algn="l">
              <a:lnSpc>
                <a:spcPct val="95000"/>
              </a:lnSpc>
              <a:spcBef>
                <a:spcPts val="1200"/>
              </a:spcBef>
              <a:spcAft>
                <a:spcPts val="0"/>
              </a:spcAft>
              <a:buNone/>
            </a:pPr>
            <a:r>
              <a:rPr lang="en"/>
              <a:t>TSMC's 65nm technology is the Company's third-generation semiconductor process and introduced a broad process portfolio that includes: </a:t>
            </a:r>
            <a:endParaRPr/>
          </a:p>
          <a:p>
            <a:pPr indent="-311150" lvl="0" marL="457200" rtl="0" algn="l">
              <a:lnSpc>
                <a:spcPct val="95000"/>
              </a:lnSpc>
              <a:spcBef>
                <a:spcPts val="1200"/>
              </a:spcBef>
              <a:spcAft>
                <a:spcPts val="0"/>
              </a:spcAft>
              <a:buSzPts val="1300"/>
              <a:buChar char="●"/>
            </a:pPr>
            <a:r>
              <a:rPr lang="en"/>
              <a:t>general purpose (GP)</a:t>
            </a:r>
            <a:endParaRPr/>
          </a:p>
          <a:p>
            <a:pPr indent="-311150" lvl="0" marL="457200" rtl="0" algn="l">
              <a:lnSpc>
                <a:spcPct val="95000"/>
              </a:lnSpc>
              <a:spcBef>
                <a:spcPts val="0"/>
              </a:spcBef>
              <a:spcAft>
                <a:spcPts val="0"/>
              </a:spcAft>
              <a:buSzPts val="1300"/>
              <a:buChar char="●"/>
            </a:pPr>
            <a:r>
              <a:rPr lang="en"/>
              <a:t>mixed signal/radio frequency (MS/RF)</a:t>
            </a:r>
            <a:endParaRPr/>
          </a:p>
          <a:p>
            <a:pPr indent="-311150" lvl="0" marL="457200" rtl="0" algn="l">
              <a:lnSpc>
                <a:spcPct val="95000"/>
              </a:lnSpc>
              <a:spcBef>
                <a:spcPts val="0"/>
              </a:spcBef>
              <a:spcAft>
                <a:spcPts val="0"/>
              </a:spcAft>
              <a:buSzPts val="1300"/>
              <a:buChar char="●"/>
            </a:pPr>
            <a:r>
              <a:rPr lang="en"/>
              <a:t>embedded DRAM memory (eDRAM)</a:t>
            </a:r>
            <a:endParaRPr/>
          </a:p>
          <a:p>
            <a:pPr indent="-311150" lvl="0" marL="457200" rtl="0" algn="l">
              <a:lnSpc>
                <a:spcPct val="95000"/>
              </a:lnSpc>
              <a:spcBef>
                <a:spcPts val="0"/>
              </a:spcBef>
              <a:spcAft>
                <a:spcPts val="0"/>
              </a:spcAft>
              <a:buSzPts val="1300"/>
              <a:buChar char="●"/>
            </a:pPr>
            <a:r>
              <a:rPr lang="en"/>
              <a:t>multi-time programmable non-volatile memory (MNVM)</a:t>
            </a:r>
            <a:endParaRPr/>
          </a:p>
          <a:p>
            <a:pPr indent="-311150" lvl="0" marL="457200" rtl="0" algn="l">
              <a:lnSpc>
                <a:spcPct val="95000"/>
              </a:lnSpc>
              <a:spcBef>
                <a:spcPts val="0"/>
              </a:spcBef>
              <a:spcAft>
                <a:spcPts val="0"/>
              </a:spcAft>
              <a:buSzPts val="1300"/>
              <a:buChar char="●"/>
            </a:pPr>
            <a:r>
              <a:rPr lang="en"/>
              <a:t>embedded flash memory (eFLASH)</a:t>
            </a:r>
            <a:endParaRPr/>
          </a:p>
          <a:p>
            <a:pPr indent="-311150" lvl="0" marL="457200" rtl="0" algn="l">
              <a:lnSpc>
                <a:spcPct val="95000"/>
              </a:lnSpc>
              <a:spcBef>
                <a:spcPts val="0"/>
              </a:spcBef>
              <a:spcAft>
                <a:spcPts val="0"/>
              </a:spcAft>
              <a:buSzPts val="1300"/>
              <a:buChar char="●"/>
            </a:pPr>
            <a:r>
              <a:rPr lang="en"/>
              <a:t>high voltage (HV)</a:t>
            </a:r>
            <a:endParaRPr/>
          </a:p>
          <a:p>
            <a:pPr indent="-311150" lvl="0" marL="457200" rtl="0" algn="l">
              <a:lnSpc>
                <a:spcPct val="95000"/>
              </a:lnSpc>
              <a:spcBef>
                <a:spcPts val="0"/>
              </a:spcBef>
              <a:spcAft>
                <a:spcPts val="0"/>
              </a:spcAft>
              <a:buSzPts val="1300"/>
              <a:buChar char="●"/>
            </a:pPr>
            <a:r>
              <a:rPr lang="en"/>
              <a:t>Power management (BCD) and MEMS processes. </a:t>
            </a:r>
            <a:endParaRPr/>
          </a:p>
          <a:p>
            <a:pPr indent="0" lvl="0" marL="0" rtl="0" algn="l">
              <a:lnSpc>
                <a:spcPct val="95000"/>
              </a:lnSpc>
              <a:spcBef>
                <a:spcPts val="1200"/>
              </a:spcBef>
              <a:spcAft>
                <a:spcPts val="1200"/>
              </a:spcAft>
              <a:buNone/>
            </a:pPr>
            <a:r>
              <a:rPr lang="en"/>
              <a:t>The 65nm technology supports for a wide range of applications, such as mobile devices, computers, automotive electronics, IoT, and smart wearables. </a:t>
            </a:r>
            <a:endParaRPr/>
          </a:p>
        </p:txBody>
      </p:sp>
      <p:sp>
        <p:nvSpPr>
          <p:cNvPr id="203" name="Google Shape;20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MIXERS in RFICs</a:t>
            </a:r>
            <a:endParaRPr b="1"/>
          </a:p>
        </p:txBody>
      </p:sp>
      <p:sp>
        <p:nvSpPr>
          <p:cNvPr id="209" name="Google Shape;20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4"/>
          <p:cNvSpPr txBox="1"/>
          <p:nvPr>
            <p:ph type="title"/>
          </p:nvPr>
        </p:nvSpPr>
        <p:spPr>
          <a:xfrm>
            <a:off x="1297500" y="1658325"/>
            <a:ext cx="3036300" cy="125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What is a mixer and how is it different from an amplifier ?</a:t>
            </a:r>
            <a:endParaRPr sz="2200"/>
          </a:p>
        </p:txBody>
      </p:sp>
      <p:sp>
        <p:nvSpPr>
          <p:cNvPr id="215" name="Google Shape;215;p24"/>
          <p:cNvSpPr txBox="1"/>
          <p:nvPr>
            <p:ph idx="1" type="subTitle"/>
          </p:nvPr>
        </p:nvSpPr>
        <p:spPr>
          <a:xfrm>
            <a:off x="1297500" y="2999500"/>
            <a:ext cx="3036300" cy="10446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Mixer is an element which modifies the frequency of the input signal.</a:t>
            </a:r>
            <a:endParaRPr sz="1400"/>
          </a:p>
        </p:txBody>
      </p:sp>
      <p:sp>
        <p:nvSpPr>
          <p:cNvPr id="216" name="Google Shape;216;p24"/>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Amplifiers change the amplitude of the signal, whereas mixers change the frequency of the input signal.</a:t>
            </a:r>
            <a:br>
              <a:rPr lang="en" sz="1500"/>
            </a:br>
            <a:endParaRPr sz="1500"/>
          </a:p>
          <a:p>
            <a:pPr indent="-323850" lvl="0" marL="457200" rtl="0" algn="l">
              <a:spcBef>
                <a:spcPts val="0"/>
              </a:spcBef>
              <a:spcAft>
                <a:spcPts val="0"/>
              </a:spcAft>
              <a:buSzPts val="1500"/>
              <a:buChar char="●"/>
            </a:pPr>
            <a:r>
              <a:rPr lang="en" sz="1500"/>
              <a:t>A mixer is a 3 </a:t>
            </a:r>
            <a:r>
              <a:rPr lang="en" sz="1500"/>
              <a:t>terminal</a:t>
            </a:r>
            <a:r>
              <a:rPr lang="en" sz="1500"/>
              <a:t> block, which has RF(input), LO(local oscillator), IF(intermediate frequency) pins.</a:t>
            </a:r>
            <a:endParaRPr sz="1500"/>
          </a:p>
        </p:txBody>
      </p:sp>
      <p:sp>
        <p:nvSpPr>
          <p:cNvPr id="217" name="Google Shape;217;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5"/>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Two ways of realizing a mixer</a:t>
            </a:r>
            <a:endParaRPr b="1"/>
          </a:p>
        </p:txBody>
      </p:sp>
      <p:cxnSp>
        <p:nvCxnSpPr>
          <p:cNvPr id="223" name="Google Shape;223;p25"/>
          <p:cNvCxnSpPr>
            <a:stCxn id="224" idx="6"/>
            <a:endCxn id="225" idx="2"/>
          </p:cNvCxnSpPr>
          <p:nvPr/>
        </p:nvCxnSpPr>
        <p:spPr>
          <a:xfrm>
            <a:off x="2958400" y="2571750"/>
            <a:ext cx="702300" cy="9360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226" name="Google Shape;226;p25"/>
          <p:cNvCxnSpPr>
            <a:stCxn id="224" idx="6"/>
            <a:endCxn id="227" idx="2"/>
          </p:cNvCxnSpPr>
          <p:nvPr/>
        </p:nvCxnSpPr>
        <p:spPr>
          <a:xfrm flipH="1" rot="10800000">
            <a:off x="2958400" y="1635750"/>
            <a:ext cx="702300" cy="936000"/>
          </a:xfrm>
          <a:prstGeom prst="bentConnector3">
            <a:avLst>
              <a:gd fmla="val 49995" name="adj1"/>
            </a:avLst>
          </a:prstGeom>
          <a:noFill/>
          <a:ln cap="flat" cmpd="sng" w="9525">
            <a:solidFill>
              <a:srgbClr val="C2C2C2"/>
            </a:solidFill>
            <a:prstDash val="solid"/>
            <a:round/>
            <a:headEnd len="sm" w="sm" type="none"/>
            <a:tailEnd len="sm" w="sm" type="none"/>
          </a:ln>
        </p:spPr>
      </p:cxnSp>
      <p:grpSp>
        <p:nvGrpSpPr>
          <p:cNvPr id="228" name="Google Shape;228;p25"/>
          <p:cNvGrpSpPr/>
          <p:nvPr/>
        </p:nvGrpSpPr>
        <p:grpSpPr>
          <a:xfrm>
            <a:off x="3660625" y="1476150"/>
            <a:ext cx="3267900" cy="720600"/>
            <a:chOff x="3650050" y="1476150"/>
            <a:chExt cx="3267900" cy="720600"/>
          </a:xfrm>
        </p:grpSpPr>
        <p:sp>
          <p:nvSpPr>
            <p:cNvPr id="229" name="Google Shape;229;p25"/>
            <p:cNvSpPr/>
            <p:nvPr/>
          </p:nvSpPr>
          <p:spPr>
            <a:xfrm>
              <a:off x="3824050" y="1476150"/>
              <a:ext cx="3093900" cy="7206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Roboto"/>
                  <a:ea typeface="Roboto"/>
                  <a:cs typeface="Roboto"/>
                  <a:sym typeface="Roboto"/>
                </a:rPr>
                <a:t>Using a non-linear device :  diodes, current </a:t>
              </a:r>
              <a:r>
                <a:rPr lang="en" sz="1100">
                  <a:solidFill>
                    <a:schemeClr val="lt1"/>
                  </a:solidFill>
                  <a:latin typeface="Roboto"/>
                  <a:ea typeface="Roboto"/>
                  <a:cs typeface="Roboto"/>
                  <a:sym typeface="Roboto"/>
                </a:rPr>
                <a:t>through </a:t>
              </a:r>
              <a:r>
                <a:rPr lang="en" sz="1100">
                  <a:solidFill>
                    <a:schemeClr val="lt1"/>
                  </a:solidFill>
                  <a:latin typeface="Roboto"/>
                  <a:ea typeface="Roboto"/>
                  <a:cs typeface="Roboto"/>
                  <a:sym typeface="Roboto"/>
                </a:rPr>
                <a:t>MOSFETs in saturation mode.</a:t>
              </a:r>
              <a:endParaRPr sz="1100">
                <a:solidFill>
                  <a:schemeClr val="lt1"/>
                </a:solidFill>
                <a:latin typeface="Roboto"/>
                <a:ea typeface="Roboto"/>
                <a:cs typeface="Roboto"/>
                <a:sym typeface="Roboto"/>
              </a:endParaRPr>
            </a:p>
          </p:txBody>
        </p:sp>
        <p:sp>
          <p:nvSpPr>
            <p:cNvPr id="227" name="Google Shape;227;p25"/>
            <p:cNvSpPr/>
            <p:nvPr/>
          </p:nvSpPr>
          <p:spPr>
            <a:xfrm>
              <a:off x="3650050" y="1548750"/>
              <a:ext cx="174000" cy="174000"/>
            </a:xfrm>
            <a:prstGeom prst="ellipse">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25"/>
          <p:cNvGrpSpPr/>
          <p:nvPr/>
        </p:nvGrpSpPr>
        <p:grpSpPr>
          <a:xfrm>
            <a:off x="1596125" y="2412150"/>
            <a:ext cx="1362275" cy="319200"/>
            <a:chOff x="1596750" y="2412150"/>
            <a:chExt cx="1362275" cy="319200"/>
          </a:xfrm>
        </p:grpSpPr>
        <p:sp>
          <p:nvSpPr>
            <p:cNvPr id="231" name="Google Shape;231;p25"/>
            <p:cNvSpPr/>
            <p:nvPr/>
          </p:nvSpPr>
          <p:spPr>
            <a:xfrm>
              <a:off x="1596750" y="2412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chemeClr val="lt1"/>
                  </a:solidFill>
                  <a:latin typeface="Roboto"/>
                  <a:ea typeface="Roboto"/>
                  <a:cs typeface="Roboto"/>
                  <a:sym typeface="Roboto"/>
                </a:rPr>
                <a:t>Mixers</a:t>
              </a:r>
              <a:endParaRPr sz="1100">
                <a:solidFill>
                  <a:schemeClr val="lt1"/>
                </a:solidFill>
                <a:latin typeface="Roboto"/>
                <a:ea typeface="Roboto"/>
                <a:cs typeface="Roboto"/>
                <a:sym typeface="Roboto"/>
              </a:endParaRPr>
            </a:p>
          </p:txBody>
        </p:sp>
        <p:sp>
          <p:nvSpPr>
            <p:cNvPr id="224" name="Google Shape;224;p25"/>
            <p:cNvSpPr/>
            <p:nvPr/>
          </p:nvSpPr>
          <p:spPr>
            <a:xfrm>
              <a:off x="2785025" y="2484750"/>
              <a:ext cx="174000" cy="174000"/>
            </a:xfrm>
            <a:prstGeom prst="ellipse">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25"/>
          <p:cNvGrpSpPr/>
          <p:nvPr/>
        </p:nvGrpSpPr>
        <p:grpSpPr>
          <a:xfrm>
            <a:off x="3660625" y="3348150"/>
            <a:ext cx="3014400" cy="319200"/>
            <a:chOff x="3650050" y="3348150"/>
            <a:chExt cx="3014400" cy="319200"/>
          </a:xfrm>
        </p:grpSpPr>
        <p:sp>
          <p:nvSpPr>
            <p:cNvPr id="233" name="Google Shape;233;p25"/>
            <p:cNvSpPr/>
            <p:nvPr/>
          </p:nvSpPr>
          <p:spPr>
            <a:xfrm>
              <a:off x="3824050" y="3348150"/>
              <a:ext cx="28404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Roboto"/>
                  <a:ea typeface="Roboto"/>
                  <a:cs typeface="Roboto"/>
                  <a:sym typeface="Roboto"/>
                </a:rPr>
                <a:t>Using a switch : MOSFETs</a:t>
              </a:r>
              <a:endParaRPr sz="1100">
                <a:solidFill>
                  <a:schemeClr val="lt1"/>
                </a:solidFill>
                <a:latin typeface="Roboto"/>
                <a:ea typeface="Roboto"/>
                <a:cs typeface="Roboto"/>
                <a:sym typeface="Roboto"/>
              </a:endParaRPr>
            </a:p>
          </p:txBody>
        </p:sp>
        <p:sp>
          <p:nvSpPr>
            <p:cNvPr id="225" name="Google Shape;225;p25"/>
            <p:cNvSpPr/>
            <p:nvPr/>
          </p:nvSpPr>
          <p:spPr>
            <a:xfrm>
              <a:off x="3650050" y="3420750"/>
              <a:ext cx="174000" cy="174000"/>
            </a:xfrm>
            <a:prstGeom prst="ellipse">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idx="1" type="body"/>
          </p:nvPr>
        </p:nvSpPr>
        <p:spPr>
          <a:xfrm>
            <a:off x="1297500" y="1557000"/>
            <a:ext cx="3983400" cy="291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There are two </a:t>
            </a:r>
            <a:r>
              <a:rPr lang="en"/>
              <a:t>possibilities</a:t>
            </a:r>
            <a:r>
              <a:rPr lang="en"/>
              <a:t> in mixing the RF signal with LO signal </a:t>
            </a:r>
            <a:endParaRPr/>
          </a:p>
          <a:p>
            <a:pPr indent="-311150" lvl="0" marL="457200" rtl="0" algn="l">
              <a:spcBef>
                <a:spcPts val="1200"/>
              </a:spcBef>
              <a:spcAft>
                <a:spcPts val="0"/>
              </a:spcAft>
              <a:buSzPts val="1300"/>
              <a:buChar char="●"/>
            </a:pPr>
            <a:r>
              <a:rPr lang="en"/>
              <a:t>⍵</a:t>
            </a:r>
            <a:r>
              <a:rPr baseline="-25000" lang="en"/>
              <a:t>RF</a:t>
            </a:r>
            <a:r>
              <a:rPr lang="en"/>
              <a:t> &gt; </a:t>
            </a:r>
            <a:r>
              <a:rPr lang="en"/>
              <a:t>⍵</a:t>
            </a:r>
            <a:r>
              <a:rPr baseline="-25000" lang="en"/>
              <a:t>IF</a:t>
            </a:r>
            <a:r>
              <a:rPr lang="en"/>
              <a:t> : </a:t>
            </a:r>
            <a:r>
              <a:rPr lang="en"/>
              <a:t>Receiver</a:t>
            </a:r>
            <a:r>
              <a:rPr lang="en"/>
              <a:t> path, Down conversion mixer</a:t>
            </a:r>
            <a:endParaRPr/>
          </a:p>
          <a:p>
            <a:pPr indent="-311150" lvl="0" marL="457200" rtl="0" algn="l">
              <a:spcBef>
                <a:spcPts val="0"/>
              </a:spcBef>
              <a:spcAft>
                <a:spcPts val="0"/>
              </a:spcAft>
              <a:buSzPts val="1300"/>
              <a:buChar char="●"/>
            </a:pPr>
            <a:r>
              <a:rPr lang="en"/>
              <a:t>⍵</a:t>
            </a:r>
            <a:r>
              <a:rPr baseline="-25000" lang="en"/>
              <a:t>RF</a:t>
            </a:r>
            <a:r>
              <a:rPr lang="en"/>
              <a:t> &lt; ⍵</a:t>
            </a:r>
            <a:r>
              <a:rPr baseline="-25000" lang="en"/>
              <a:t>IF</a:t>
            </a:r>
            <a:r>
              <a:rPr lang="en"/>
              <a:t> : Transmitter path, Up conversion mixer</a:t>
            </a:r>
            <a:endParaRPr/>
          </a:p>
          <a:p>
            <a:pPr indent="0" lvl="0" marL="0" rtl="0" algn="l">
              <a:spcBef>
                <a:spcPts val="1200"/>
              </a:spcBef>
              <a:spcAft>
                <a:spcPts val="0"/>
              </a:spcAft>
              <a:buNone/>
            </a:pPr>
            <a:r>
              <a:rPr lang="en"/>
              <a:t>Also mixers are classified according to the output gain (IF) w.r.t the input signal (RF)</a:t>
            </a:r>
            <a:endParaRPr/>
          </a:p>
          <a:p>
            <a:pPr indent="-311150" lvl="0" marL="457200" rtl="0" algn="l">
              <a:spcBef>
                <a:spcPts val="1200"/>
              </a:spcBef>
              <a:spcAft>
                <a:spcPts val="0"/>
              </a:spcAft>
              <a:buSzPts val="1300"/>
              <a:buChar char="●"/>
            </a:pPr>
            <a:r>
              <a:rPr lang="en"/>
              <a:t>O/P &gt; I/P : active mixers</a:t>
            </a:r>
            <a:endParaRPr/>
          </a:p>
          <a:p>
            <a:pPr indent="-311150" lvl="0" marL="457200" rtl="0" algn="l">
              <a:spcBef>
                <a:spcPts val="0"/>
              </a:spcBef>
              <a:spcAft>
                <a:spcPts val="0"/>
              </a:spcAft>
              <a:buSzPts val="1300"/>
              <a:buChar char="●"/>
            </a:pPr>
            <a:r>
              <a:rPr lang="en"/>
              <a:t>O/P &lt; I/P : passive mixers</a:t>
            </a:r>
            <a:endParaRPr/>
          </a:p>
          <a:p>
            <a:pPr indent="0" lvl="0" marL="0" rtl="0" algn="l">
              <a:spcBef>
                <a:spcPts val="1200"/>
              </a:spcBef>
              <a:spcAft>
                <a:spcPts val="1200"/>
              </a:spcAft>
              <a:buNone/>
            </a:pPr>
            <a:r>
              <a:t/>
            </a:r>
            <a:endParaRPr/>
          </a:p>
        </p:txBody>
      </p:sp>
      <p:sp>
        <p:nvSpPr>
          <p:cNvPr id="240" name="Google Shape;240;p2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About</a:t>
            </a:r>
            <a:r>
              <a:rPr b="1" lang="en"/>
              <a:t> mixers and classification based on various parameters in mixers</a:t>
            </a:r>
            <a:endParaRPr b="1"/>
          </a:p>
        </p:txBody>
      </p:sp>
      <p:pic>
        <p:nvPicPr>
          <p:cNvPr id="241" name="Google Shape;241;p26"/>
          <p:cNvPicPr preferRelativeResize="0"/>
          <p:nvPr/>
        </p:nvPicPr>
        <p:blipFill>
          <a:blip r:embed="rId3">
            <a:alphaModFix/>
          </a:blip>
          <a:stretch>
            <a:fillRect/>
          </a:stretch>
        </p:blipFill>
        <p:spPr>
          <a:xfrm>
            <a:off x="5280900" y="1491925"/>
            <a:ext cx="3337075" cy="2384175"/>
          </a:xfrm>
          <a:prstGeom prst="rect">
            <a:avLst/>
          </a:prstGeom>
          <a:noFill/>
          <a:ln>
            <a:noFill/>
          </a:ln>
        </p:spPr>
      </p:pic>
      <p:sp>
        <p:nvSpPr>
          <p:cNvPr id="242" name="Google Shape;24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7"/>
          <p:cNvSpPr txBox="1"/>
          <p:nvPr>
            <p:ph type="title"/>
          </p:nvPr>
        </p:nvSpPr>
        <p:spPr>
          <a:xfrm>
            <a:off x="1052550" y="39375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000"/>
              <a:t>Mathematics </a:t>
            </a:r>
            <a:r>
              <a:rPr b="1" lang="en" sz="3000"/>
              <a:t>behind</a:t>
            </a:r>
            <a:r>
              <a:rPr b="1" lang="en" sz="3000"/>
              <a:t> mixers</a:t>
            </a:r>
            <a:endParaRPr b="1" sz="3000"/>
          </a:p>
        </p:txBody>
      </p:sp>
      <p:sp>
        <p:nvSpPr>
          <p:cNvPr id="248" name="Google Shape;248;p27"/>
          <p:cNvSpPr txBox="1"/>
          <p:nvPr>
            <p:ph idx="1" type="body"/>
          </p:nvPr>
        </p:nvSpPr>
        <p:spPr>
          <a:xfrm>
            <a:off x="969000" y="1514750"/>
            <a:ext cx="5009100" cy="316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V</a:t>
            </a:r>
            <a:r>
              <a:rPr baseline="-25000" lang="en" sz="1500"/>
              <a:t>RF</a:t>
            </a:r>
            <a:r>
              <a:rPr lang="en" sz="1500"/>
              <a:t>(t) = A.cos(⍵</a:t>
            </a:r>
            <a:r>
              <a:rPr baseline="-25000" lang="en" sz="1500"/>
              <a:t>RF</a:t>
            </a:r>
            <a:r>
              <a:rPr lang="en" sz="1500"/>
              <a:t>t) &amp; </a:t>
            </a:r>
            <a:r>
              <a:rPr lang="en" sz="1500"/>
              <a:t>V</a:t>
            </a:r>
            <a:r>
              <a:rPr baseline="-25000" lang="en" sz="1500"/>
              <a:t>LO</a:t>
            </a:r>
            <a:r>
              <a:rPr lang="en" sz="1500"/>
              <a:t>(t) = B.cos(⍵</a:t>
            </a:r>
            <a:r>
              <a:rPr baseline="-25000" lang="en" sz="1500"/>
              <a:t>LO</a:t>
            </a:r>
            <a:r>
              <a:rPr lang="en" sz="1500"/>
              <a:t>t) are the input signals (radio frequency and local oscillator).</a:t>
            </a:r>
            <a:endParaRPr sz="1500"/>
          </a:p>
          <a:p>
            <a:pPr indent="0" lvl="0" marL="0" rtl="0" algn="l">
              <a:spcBef>
                <a:spcPts val="1200"/>
              </a:spcBef>
              <a:spcAft>
                <a:spcPts val="0"/>
              </a:spcAft>
              <a:buNone/>
            </a:pPr>
            <a:r>
              <a:rPr lang="en" sz="1500"/>
              <a:t>The basic identity that aids us in mixing two signals is to multiply these two signals and the output after the multiplication will be:</a:t>
            </a:r>
            <a:endParaRPr sz="1500"/>
          </a:p>
          <a:p>
            <a:pPr indent="0" lvl="0" marL="0" rtl="0" algn="l">
              <a:spcBef>
                <a:spcPts val="1200"/>
              </a:spcBef>
              <a:spcAft>
                <a:spcPts val="0"/>
              </a:spcAft>
              <a:buNone/>
            </a:pPr>
            <a:r>
              <a:rPr b="1" lang="en" sz="1400"/>
              <a:t>V</a:t>
            </a:r>
            <a:r>
              <a:rPr b="1" baseline="-25000" lang="en" sz="1400"/>
              <a:t>RF</a:t>
            </a:r>
            <a:r>
              <a:rPr b="1" lang="en" sz="1400"/>
              <a:t>(t) ✖ V</a:t>
            </a:r>
            <a:r>
              <a:rPr b="1" baseline="-25000" lang="en" sz="1400"/>
              <a:t>LO</a:t>
            </a:r>
            <a:r>
              <a:rPr b="1" lang="en" sz="1400"/>
              <a:t>(t) = (AB/2) ✖ [cos((⍵</a:t>
            </a:r>
            <a:r>
              <a:rPr b="1" baseline="-25000" lang="en" sz="1400"/>
              <a:t>RF</a:t>
            </a:r>
            <a:r>
              <a:rPr b="1" lang="en" sz="1400"/>
              <a:t>+ ⍵</a:t>
            </a:r>
            <a:r>
              <a:rPr b="1" baseline="-25000" lang="en" sz="1400"/>
              <a:t>LO</a:t>
            </a:r>
            <a:r>
              <a:rPr b="1" lang="en" sz="1400"/>
              <a:t>)t) + cos((⍵</a:t>
            </a:r>
            <a:r>
              <a:rPr b="1" baseline="-25000" lang="en" sz="1400"/>
              <a:t>RF</a:t>
            </a:r>
            <a:r>
              <a:rPr b="1" lang="en" sz="1400"/>
              <a:t> - ⍵</a:t>
            </a:r>
            <a:r>
              <a:rPr b="1" baseline="-25000" lang="en" sz="1400"/>
              <a:t>LO</a:t>
            </a:r>
            <a:r>
              <a:rPr b="1" lang="en" sz="1400"/>
              <a:t>)t)]</a:t>
            </a:r>
            <a:endParaRPr b="1" sz="1400"/>
          </a:p>
          <a:p>
            <a:pPr indent="0" lvl="0" marL="0" rtl="0" algn="l">
              <a:spcBef>
                <a:spcPts val="1200"/>
              </a:spcBef>
              <a:spcAft>
                <a:spcPts val="1200"/>
              </a:spcAft>
              <a:buNone/>
            </a:pPr>
            <a:r>
              <a:rPr lang="en" sz="1500"/>
              <a:t>We get both ⍵</a:t>
            </a:r>
            <a:r>
              <a:rPr baseline="-25000" lang="en" sz="1500"/>
              <a:t>RF</a:t>
            </a:r>
            <a:r>
              <a:rPr lang="en" sz="1500"/>
              <a:t>+ ⍵</a:t>
            </a:r>
            <a:r>
              <a:rPr baseline="-25000" lang="en" sz="1500"/>
              <a:t>LO</a:t>
            </a:r>
            <a:r>
              <a:rPr lang="en" sz="1500"/>
              <a:t> and  ⍵</a:t>
            </a:r>
            <a:r>
              <a:rPr baseline="-25000" lang="en" sz="1500"/>
              <a:t>RF</a:t>
            </a:r>
            <a:r>
              <a:rPr lang="en" sz="1500"/>
              <a:t> - ⍵</a:t>
            </a:r>
            <a:r>
              <a:rPr baseline="-25000" lang="en" sz="1500"/>
              <a:t>LO</a:t>
            </a:r>
            <a:r>
              <a:rPr lang="en" sz="1500"/>
              <a:t> (up converted and down converted) frequencies in the multiplication of 2 sinusoids of different frequencies.</a:t>
            </a:r>
            <a:endParaRPr sz="1500"/>
          </a:p>
        </p:txBody>
      </p:sp>
      <p:pic>
        <p:nvPicPr>
          <p:cNvPr id="249" name="Google Shape;249;p27"/>
          <p:cNvPicPr preferRelativeResize="0"/>
          <p:nvPr/>
        </p:nvPicPr>
        <p:blipFill rotWithShape="1">
          <a:blip r:embed="rId3">
            <a:alphaModFix/>
          </a:blip>
          <a:srcRect b="24304" l="0" r="0" t="51149"/>
          <a:stretch/>
        </p:blipFill>
        <p:spPr>
          <a:xfrm>
            <a:off x="5978100" y="3111763"/>
            <a:ext cx="2735350" cy="455925"/>
          </a:xfrm>
          <a:prstGeom prst="rect">
            <a:avLst/>
          </a:prstGeom>
          <a:noFill/>
          <a:ln>
            <a:noFill/>
          </a:ln>
        </p:spPr>
      </p:pic>
      <p:sp>
        <p:nvSpPr>
          <p:cNvPr id="250" name="Google Shape;25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8"/>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000"/>
              <a:t>Characteristics of mixers</a:t>
            </a:r>
            <a:endParaRPr b="1" sz="3000"/>
          </a:p>
        </p:txBody>
      </p:sp>
      <p:sp>
        <p:nvSpPr>
          <p:cNvPr id="256" name="Google Shape;256;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arabicPeriod"/>
            </a:pPr>
            <a:r>
              <a:rPr lang="en" sz="1500"/>
              <a:t>Conversion Gain/ Loss : This parameter determines if the mixer is an active or a passive mixer. An active mixer has an external power supply, and it produces a conversion gain, whereas a passive mixer doesn’t have a power supply and it produces a conversion loss.</a:t>
            </a:r>
            <a:endParaRPr sz="1500"/>
          </a:p>
          <a:p>
            <a:pPr indent="-323850" lvl="0" marL="457200" rtl="0" algn="l">
              <a:spcBef>
                <a:spcPts val="0"/>
              </a:spcBef>
              <a:spcAft>
                <a:spcPts val="0"/>
              </a:spcAft>
              <a:buSzPts val="1500"/>
              <a:buAutoNum type="arabicPeriod"/>
            </a:pPr>
            <a:r>
              <a:rPr lang="en" sz="1500"/>
              <a:t>Port-Port feedthrough : The three ports on the mixer, namely RF, LO, IF frequency ports are fed through unintentionally, and this is due to mutual inductances in the Diode ring mixer and the MOS parasitic capacitances in the Gilbert cell mixer.</a:t>
            </a:r>
            <a:endParaRPr sz="1500"/>
          </a:p>
          <a:p>
            <a:pPr indent="-323850" lvl="0" marL="457200" rtl="0" algn="l">
              <a:spcBef>
                <a:spcPts val="0"/>
              </a:spcBef>
              <a:spcAft>
                <a:spcPts val="0"/>
              </a:spcAft>
              <a:buSzPts val="1500"/>
              <a:buAutoNum type="arabicPeriod"/>
            </a:pPr>
            <a:r>
              <a:rPr lang="en" sz="1500"/>
              <a:t>Noise figure : The amount of noise each port contributes to is called the noise figure.</a:t>
            </a:r>
            <a:endParaRPr sz="1500"/>
          </a:p>
        </p:txBody>
      </p:sp>
      <p:sp>
        <p:nvSpPr>
          <p:cNvPr id="257" name="Google Shape;25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9"/>
          <p:cNvSpPr txBox="1"/>
          <p:nvPr>
            <p:ph idx="1" type="body"/>
          </p:nvPr>
        </p:nvSpPr>
        <p:spPr>
          <a:xfrm>
            <a:off x="1104000" y="4305375"/>
            <a:ext cx="6936000" cy="523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Classification of mixers based on the feedthrough</a:t>
            </a:r>
            <a:endParaRPr b="1"/>
          </a:p>
        </p:txBody>
      </p:sp>
      <p:sp>
        <p:nvSpPr>
          <p:cNvPr id="263" name="Google Shape;263;p29"/>
          <p:cNvSpPr/>
          <p:nvPr/>
        </p:nvSpPr>
        <p:spPr>
          <a:xfrm>
            <a:off x="3802947" y="1155074"/>
            <a:ext cx="1538100" cy="442500"/>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MIxers</a:t>
            </a:r>
            <a:endParaRPr>
              <a:solidFill>
                <a:srgbClr val="FFFFFF"/>
              </a:solidFill>
            </a:endParaRPr>
          </a:p>
        </p:txBody>
      </p:sp>
      <p:sp>
        <p:nvSpPr>
          <p:cNvPr id="264" name="Google Shape;264;p29"/>
          <p:cNvSpPr/>
          <p:nvPr/>
        </p:nvSpPr>
        <p:spPr>
          <a:xfrm>
            <a:off x="5573243" y="2054775"/>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Unbalanced mixers</a:t>
            </a:r>
            <a:endParaRPr>
              <a:solidFill>
                <a:srgbClr val="FFFFFF"/>
              </a:solidFill>
            </a:endParaRPr>
          </a:p>
        </p:txBody>
      </p:sp>
      <p:sp>
        <p:nvSpPr>
          <p:cNvPr id="265" name="Google Shape;265;p29"/>
          <p:cNvSpPr/>
          <p:nvPr/>
        </p:nvSpPr>
        <p:spPr>
          <a:xfrm>
            <a:off x="2032650" y="2054775"/>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Balanced mixers</a:t>
            </a:r>
            <a:endParaRPr>
              <a:solidFill>
                <a:srgbClr val="FFFFFF"/>
              </a:solidFill>
            </a:endParaRPr>
          </a:p>
        </p:txBody>
      </p:sp>
      <p:sp>
        <p:nvSpPr>
          <p:cNvPr id="266" name="Google Shape;266;p29"/>
          <p:cNvSpPr/>
          <p:nvPr/>
        </p:nvSpPr>
        <p:spPr>
          <a:xfrm>
            <a:off x="4728003" y="2954476"/>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Single balanced</a:t>
            </a:r>
            <a:endParaRPr>
              <a:solidFill>
                <a:srgbClr val="FFFFFF"/>
              </a:solidFill>
            </a:endParaRPr>
          </a:p>
        </p:txBody>
      </p:sp>
      <p:sp>
        <p:nvSpPr>
          <p:cNvPr id="267" name="Google Shape;267;p29"/>
          <p:cNvSpPr/>
          <p:nvPr/>
        </p:nvSpPr>
        <p:spPr>
          <a:xfrm>
            <a:off x="6418497" y="2954476"/>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Double balanced</a:t>
            </a:r>
            <a:endParaRPr>
              <a:solidFill>
                <a:srgbClr val="FFFFFF"/>
              </a:solidFill>
            </a:endParaRPr>
          </a:p>
        </p:txBody>
      </p:sp>
      <p:cxnSp>
        <p:nvCxnSpPr>
          <p:cNvPr id="268" name="Google Shape;268;p29"/>
          <p:cNvCxnSpPr>
            <a:stCxn id="263" idx="2"/>
            <a:endCxn id="264" idx="0"/>
          </p:cNvCxnSpPr>
          <p:nvPr/>
        </p:nvCxnSpPr>
        <p:spPr>
          <a:xfrm flipH="1" rot="-5400000">
            <a:off x="5228547" y="941024"/>
            <a:ext cx="457200" cy="1770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69" name="Google Shape;269;p29"/>
          <p:cNvCxnSpPr>
            <a:stCxn id="265" idx="0"/>
            <a:endCxn id="263" idx="2"/>
          </p:cNvCxnSpPr>
          <p:nvPr/>
        </p:nvCxnSpPr>
        <p:spPr>
          <a:xfrm rot="-5400000">
            <a:off x="3458250" y="941025"/>
            <a:ext cx="457200" cy="1770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70" name="Google Shape;270;p29"/>
          <p:cNvCxnSpPr>
            <a:stCxn id="264" idx="2"/>
            <a:endCxn id="267" idx="0"/>
          </p:cNvCxnSpPr>
          <p:nvPr/>
        </p:nvCxnSpPr>
        <p:spPr>
          <a:xfrm flipH="1" rot="-5400000">
            <a:off x="6536393" y="2303175"/>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71" name="Google Shape;271;p29"/>
          <p:cNvCxnSpPr>
            <a:stCxn id="266" idx="0"/>
            <a:endCxn id="264" idx="2"/>
          </p:cNvCxnSpPr>
          <p:nvPr/>
        </p:nvCxnSpPr>
        <p:spPr>
          <a:xfrm rot="-5400000">
            <a:off x="5691003" y="2303326"/>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272" name="Google Shape;27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500"/>
              <a:t>Classification of mixers based on ports</a:t>
            </a:r>
            <a:endParaRPr b="1" sz="2500"/>
          </a:p>
        </p:txBody>
      </p:sp>
      <p:grpSp>
        <p:nvGrpSpPr>
          <p:cNvPr id="278" name="Google Shape;278;p30"/>
          <p:cNvGrpSpPr/>
          <p:nvPr/>
        </p:nvGrpSpPr>
        <p:grpSpPr>
          <a:xfrm>
            <a:off x="1283340" y="1307839"/>
            <a:ext cx="2317054" cy="3119669"/>
            <a:chOff x="1118224" y="283725"/>
            <a:chExt cx="2090826" cy="4076400"/>
          </a:xfrm>
        </p:grpSpPr>
        <p:sp>
          <p:nvSpPr>
            <p:cNvPr id="279" name="Google Shape;279;p30"/>
            <p:cNvSpPr/>
            <p:nvPr/>
          </p:nvSpPr>
          <p:spPr>
            <a:xfrm>
              <a:off x="1178650" y="283725"/>
              <a:ext cx="2030400" cy="4076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0"/>
            <p:cNvSpPr/>
            <p:nvPr/>
          </p:nvSpPr>
          <p:spPr>
            <a:xfrm>
              <a:off x="1118224" y="341749"/>
              <a:ext cx="2048100" cy="2490600"/>
            </a:xfrm>
            <a:prstGeom prst="rect">
              <a:avLst/>
            </a:prstGeom>
            <a:solidFill>
              <a:srgbClr val="FFFFFF"/>
            </a:solidFill>
            <a:ln cap="flat" cmpd="sng" w="19050">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0"/>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0D5DDF"/>
                </a:solidFill>
                <a:latin typeface="Roboto Medium"/>
                <a:ea typeface="Roboto Medium"/>
                <a:cs typeface="Roboto Medium"/>
                <a:sym typeface="Roboto Medium"/>
              </a:endParaRPr>
            </a:p>
            <a:p>
              <a:pPr indent="0" lvl="0" marL="0" rtl="0" algn="l">
                <a:spcBef>
                  <a:spcPts val="0"/>
                </a:spcBef>
                <a:spcAft>
                  <a:spcPts val="0"/>
                </a:spcAft>
                <a:buNone/>
              </a:pPr>
              <a:r>
                <a:rPr lang="en" sz="1200">
                  <a:solidFill>
                    <a:srgbClr val="0D5DDF"/>
                  </a:solidFill>
                  <a:latin typeface="Roboto Medium"/>
                  <a:ea typeface="Roboto Medium"/>
                  <a:cs typeface="Roboto Medium"/>
                  <a:sym typeface="Roboto Medium"/>
                </a:rPr>
                <a:t>Unbalanced mixer</a:t>
              </a:r>
              <a:endParaRPr sz="1200">
                <a:solidFill>
                  <a:srgbClr val="0D5DDF"/>
                </a:solidFill>
                <a:latin typeface="Roboto Medium"/>
                <a:ea typeface="Roboto Medium"/>
                <a:cs typeface="Roboto Medium"/>
                <a:sym typeface="Roboto Medium"/>
              </a:endParaRPr>
            </a:p>
            <a:p>
              <a:pPr indent="0" lvl="0" marL="0" rtl="0" algn="l">
                <a:spcBef>
                  <a:spcPts val="0"/>
                </a:spcBef>
                <a:spcAft>
                  <a:spcPts val="0"/>
                </a:spcAft>
                <a:buNone/>
              </a:pPr>
              <a:r>
                <a:t/>
              </a:r>
              <a:endParaRPr sz="1200">
                <a:solidFill>
                  <a:srgbClr val="0D5DDF"/>
                </a:solidFill>
                <a:latin typeface="Roboto Medium"/>
                <a:ea typeface="Roboto Medium"/>
                <a:cs typeface="Roboto Medium"/>
                <a:sym typeface="Roboto Medium"/>
              </a:endParaRPr>
            </a:p>
          </p:txBody>
        </p:sp>
        <p:sp>
          <p:nvSpPr>
            <p:cNvPr id="282" name="Google Shape;282;p30"/>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0D5DDF"/>
                  </a:solidFill>
                  <a:latin typeface="Roboto"/>
                  <a:ea typeface="Roboto"/>
                  <a:cs typeface="Roboto"/>
                  <a:sym typeface="Roboto"/>
                </a:rPr>
                <a:t>Has more possibility of leakage / feedthrough due to all the ports being single ended ports.</a:t>
              </a:r>
              <a:endParaRPr sz="900">
                <a:solidFill>
                  <a:srgbClr val="0D5DDF"/>
                </a:solidFill>
                <a:latin typeface="Roboto"/>
                <a:ea typeface="Roboto"/>
                <a:cs typeface="Roboto"/>
                <a:sym typeface="Roboto"/>
              </a:endParaRPr>
            </a:p>
          </p:txBody>
        </p:sp>
        <p:sp>
          <p:nvSpPr>
            <p:cNvPr id="283" name="Google Shape;283;p30"/>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0D5DDF"/>
                  </a:solidFill>
                  <a:latin typeface="Roboto"/>
                  <a:ea typeface="Roboto"/>
                  <a:cs typeface="Roboto"/>
                  <a:sym typeface="Roboto"/>
                </a:rPr>
                <a:t>1</a:t>
              </a:r>
              <a:endParaRPr sz="4000">
                <a:solidFill>
                  <a:srgbClr val="0D5DDF"/>
                </a:solidFill>
                <a:latin typeface="Roboto Thin"/>
                <a:ea typeface="Roboto Thin"/>
                <a:cs typeface="Roboto Thin"/>
                <a:sym typeface="Roboto Thin"/>
              </a:endParaRPr>
            </a:p>
          </p:txBody>
        </p:sp>
        <p:sp>
          <p:nvSpPr>
            <p:cNvPr id="284" name="Google Shape;284;p30"/>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0"/>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Clr>
                  <a:srgbClr val="FFFFFF"/>
                </a:buClr>
                <a:buSzPts val="900"/>
                <a:buFont typeface="Roboto"/>
                <a:buChar char="●"/>
              </a:pPr>
              <a:r>
                <a:rPr lang="en" sz="900">
                  <a:solidFill>
                    <a:srgbClr val="FFFFFF"/>
                  </a:solidFill>
                  <a:latin typeface="Roboto"/>
                  <a:ea typeface="Roboto"/>
                  <a:cs typeface="Roboto"/>
                  <a:sym typeface="Roboto"/>
                </a:rPr>
                <a:t>RF, LO, IF ports are single ended</a:t>
              </a:r>
              <a:endParaRPr sz="900">
                <a:solidFill>
                  <a:srgbClr val="FFFFFF"/>
                </a:solidFill>
                <a:latin typeface="Roboto"/>
                <a:ea typeface="Roboto"/>
                <a:cs typeface="Roboto"/>
                <a:sym typeface="Roboto"/>
              </a:endParaRPr>
            </a:p>
            <a:p>
              <a:pPr indent="-285750" lvl="0" marL="457200" rtl="0" algn="l">
                <a:lnSpc>
                  <a:spcPct val="115000"/>
                </a:lnSpc>
                <a:spcBef>
                  <a:spcPts val="0"/>
                </a:spcBef>
                <a:spcAft>
                  <a:spcPts val="0"/>
                </a:spcAft>
                <a:buClr>
                  <a:srgbClr val="FFFFFF"/>
                </a:buClr>
                <a:buSzPts val="900"/>
                <a:buFont typeface="Roboto"/>
                <a:buChar char="●"/>
              </a:pPr>
              <a:r>
                <a:rPr lang="en" sz="900">
                  <a:solidFill>
                    <a:srgbClr val="FFFFFF"/>
                  </a:solidFill>
                  <a:latin typeface="Roboto"/>
                  <a:ea typeface="Roboto"/>
                  <a:cs typeface="Roboto"/>
                  <a:sym typeface="Roboto"/>
                </a:rPr>
                <a:t>An example of such unbalanced mixer is Single Diode Modulator Circuit.</a:t>
              </a:r>
              <a:endParaRPr sz="900">
                <a:solidFill>
                  <a:srgbClr val="FFFFFF"/>
                </a:solidFill>
                <a:latin typeface="Roboto"/>
                <a:ea typeface="Roboto"/>
                <a:cs typeface="Roboto"/>
                <a:sym typeface="Roboto"/>
              </a:endParaRPr>
            </a:p>
          </p:txBody>
        </p:sp>
      </p:grpSp>
      <p:grpSp>
        <p:nvGrpSpPr>
          <p:cNvPr id="286" name="Google Shape;286;p30"/>
          <p:cNvGrpSpPr/>
          <p:nvPr/>
        </p:nvGrpSpPr>
        <p:grpSpPr>
          <a:xfrm>
            <a:off x="3658424" y="1307839"/>
            <a:ext cx="2317054" cy="3119669"/>
            <a:chOff x="1118224" y="283725"/>
            <a:chExt cx="2090826" cy="4076400"/>
          </a:xfrm>
        </p:grpSpPr>
        <p:sp>
          <p:nvSpPr>
            <p:cNvPr id="287" name="Google Shape;287;p30"/>
            <p:cNvSpPr/>
            <p:nvPr/>
          </p:nvSpPr>
          <p:spPr>
            <a:xfrm>
              <a:off x="1178650" y="283725"/>
              <a:ext cx="2030400" cy="4076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0"/>
            <p:cNvSpPr/>
            <p:nvPr/>
          </p:nvSpPr>
          <p:spPr>
            <a:xfrm>
              <a:off x="1118224" y="341749"/>
              <a:ext cx="2048100" cy="2490600"/>
            </a:xfrm>
            <a:prstGeom prst="rect">
              <a:avLst/>
            </a:prstGeom>
            <a:solidFill>
              <a:srgbClr val="FFFFFF"/>
            </a:solidFill>
            <a:ln cap="flat" cmpd="sng" w="19050">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0"/>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0D5DDF"/>
                </a:solidFill>
                <a:latin typeface="Roboto Medium"/>
                <a:ea typeface="Roboto Medium"/>
                <a:cs typeface="Roboto Medium"/>
                <a:sym typeface="Roboto Medium"/>
              </a:endParaRPr>
            </a:p>
            <a:p>
              <a:pPr indent="0" lvl="0" marL="0" rtl="0" algn="l">
                <a:spcBef>
                  <a:spcPts val="0"/>
                </a:spcBef>
                <a:spcAft>
                  <a:spcPts val="0"/>
                </a:spcAft>
                <a:buNone/>
              </a:pPr>
              <a:r>
                <a:rPr lang="en" sz="1200">
                  <a:solidFill>
                    <a:srgbClr val="0D5DDF"/>
                  </a:solidFill>
                  <a:latin typeface="Roboto Medium"/>
                  <a:ea typeface="Roboto Medium"/>
                  <a:cs typeface="Roboto Medium"/>
                  <a:sym typeface="Roboto Medium"/>
                </a:rPr>
                <a:t>Single balanced mixer</a:t>
              </a:r>
              <a:endParaRPr sz="1200">
                <a:solidFill>
                  <a:srgbClr val="0D5DDF"/>
                </a:solidFill>
                <a:latin typeface="Roboto Medium"/>
                <a:ea typeface="Roboto Medium"/>
                <a:cs typeface="Roboto Medium"/>
                <a:sym typeface="Roboto Medium"/>
              </a:endParaRPr>
            </a:p>
          </p:txBody>
        </p:sp>
        <p:sp>
          <p:nvSpPr>
            <p:cNvPr id="290" name="Google Shape;290;p30"/>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0D5DDF"/>
                  </a:solidFill>
                  <a:latin typeface="Roboto"/>
                  <a:ea typeface="Roboto"/>
                  <a:cs typeface="Roboto"/>
                  <a:sym typeface="Roboto"/>
                </a:rPr>
                <a:t>Differential inputs at LO, IF pins  and a single ended input at RF pins.</a:t>
              </a:r>
              <a:endParaRPr sz="900">
                <a:solidFill>
                  <a:srgbClr val="0D5DDF"/>
                </a:solidFill>
                <a:latin typeface="Roboto"/>
                <a:ea typeface="Roboto"/>
                <a:cs typeface="Roboto"/>
                <a:sym typeface="Roboto"/>
              </a:endParaRPr>
            </a:p>
          </p:txBody>
        </p:sp>
        <p:sp>
          <p:nvSpPr>
            <p:cNvPr id="291" name="Google Shape;291;p30"/>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0D5DDF"/>
                  </a:solidFill>
                  <a:latin typeface="Roboto"/>
                  <a:ea typeface="Roboto"/>
                  <a:cs typeface="Roboto"/>
                  <a:sym typeface="Roboto"/>
                </a:rPr>
                <a:t>2</a:t>
              </a:r>
              <a:endParaRPr sz="4000">
                <a:solidFill>
                  <a:srgbClr val="0D5DDF"/>
                </a:solidFill>
                <a:latin typeface="Roboto Thin"/>
                <a:ea typeface="Roboto Thin"/>
                <a:cs typeface="Roboto Thin"/>
                <a:sym typeface="Roboto Thin"/>
              </a:endParaRPr>
            </a:p>
          </p:txBody>
        </p:sp>
        <p:sp>
          <p:nvSpPr>
            <p:cNvPr id="292" name="Google Shape;292;p30"/>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0"/>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Clr>
                  <a:srgbClr val="FFFFFF"/>
                </a:buClr>
                <a:buSzPts val="900"/>
                <a:buFont typeface="Roboto"/>
                <a:buChar char="●"/>
              </a:pPr>
              <a:r>
                <a:rPr lang="en" sz="900">
                  <a:solidFill>
                    <a:srgbClr val="FFFFFF"/>
                  </a:solidFill>
                  <a:latin typeface="Roboto"/>
                  <a:ea typeface="Roboto"/>
                  <a:cs typeface="Roboto"/>
                  <a:sym typeface="Roboto"/>
                </a:rPr>
                <a:t>An example of single balanced mixer is Two Diode Single Balanced Mixer.</a:t>
              </a:r>
              <a:endParaRPr sz="900">
                <a:solidFill>
                  <a:srgbClr val="FFFFFF"/>
                </a:solidFill>
                <a:latin typeface="Roboto"/>
                <a:ea typeface="Roboto"/>
                <a:cs typeface="Roboto"/>
                <a:sym typeface="Roboto"/>
              </a:endParaRPr>
            </a:p>
            <a:p>
              <a:pPr indent="-285750" lvl="0" marL="457200" rtl="0" algn="l">
                <a:lnSpc>
                  <a:spcPct val="115000"/>
                </a:lnSpc>
                <a:spcBef>
                  <a:spcPts val="0"/>
                </a:spcBef>
                <a:spcAft>
                  <a:spcPts val="0"/>
                </a:spcAft>
                <a:buClr>
                  <a:srgbClr val="FFFFFF"/>
                </a:buClr>
                <a:buSzPts val="900"/>
                <a:buFont typeface="Roboto"/>
                <a:buChar char="●"/>
              </a:pPr>
              <a:r>
                <a:rPr lang="en" sz="900">
                  <a:solidFill>
                    <a:srgbClr val="FFFFFF"/>
                  </a:solidFill>
                  <a:latin typeface="Roboto"/>
                  <a:ea typeface="Roboto"/>
                  <a:cs typeface="Roboto"/>
                  <a:sym typeface="Roboto"/>
                </a:rPr>
                <a:t>LO to RF leakage is still possible in this topology.</a:t>
              </a:r>
              <a:endParaRPr sz="900">
                <a:solidFill>
                  <a:srgbClr val="FFFFFF"/>
                </a:solidFill>
                <a:latin typeface="Roboto"/>
                <a:ea typeface="Roboto"/>
                <a:cs typeface="Roboto"/>
                <a:sym typeface="Roboto"/>
              </a:endParaRPr>
            </a:p>
          </p:txBody>
        </p:sp>
      </p:grpSp>
      <p:grpSp>
        <p:nvGrpSpPr>
          <p:cNvPr id="294" name="Google Shape;294;p30"/>
          <p:cNvGrpSpPr/>
          <p:nvPr/>
        </p:nvGrpSpPr>
        <p:grpSpPr>
          <a:xfrm>
            <a:off x="6033509" y="1307839"/>
            <a:ext cx="2317054" cy="3119669"/>
            <a:chOff x="1118224" y="283725"/>
            <a:chExt cx="2090826" cy="4076400"/>
          </a:xfrm>
        </p:grpSpPr>
        <p:sp>
          <p:nvSpPr>
            <p:cNvPr id="295" name="Google Shape;295;p30"/>
            <p:cNvSpPr/>
            <p:nvPr/>
          </p:nvSpPr>
          <p:spPr>
            <a:xfrm>
              <a:off x="1178650" y="283725"/>
              <a:ext cx="2030400" cy="4076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0"/>
            <p:cNvSpPr/>
            <p:nvPr/>
          </p:nvSpPr>
          <p:spPr>
            <a:xfrm>
              <a:off x="1118224" y="341749"/>
              <a:ext cx="2048100" cy="2490600"/>
            </a:xfrm>
            <a:prstGeom prst="rect">
              <a:avLst/>
            </a:prstGeom>
            <a:solidFill>
              <a:srgbClr val="FFFFFF"/>
            </a:solidFill>
            <a:ln cap="flat" cmpd="sng" w="19050">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0D5DDF"/>
                </a:solidFill>
                <a:latin typeface="Roboto Medium"/>
                <a:ea typeface="Roboto Medium"/>
                <a:cs typeface="Roboto Medium"/>
                <a:sym typeface="Roboto Medium"/>
              </a:endParaRPr>
            </a:p>
            <a:p>
              <a:pPr indent="0" lvl="0" marL="0" rtl="0" algn="l">
                <a:spcBef>
                  <a:spcPts val="0"/>
                </a:spcBef>
                <a:spcAft>
                  <a:spcPts val="0"/>
                </a:spcAft>
                <a:buNone/>
              </a:pPr>
              <a:r>
                <a:rPr lang="en" sz="1200">
                  <a:solidFill>
                    <a:srgbClr val="0D5DDF"/>
                  </a:solidFill>
                  <a:latin typeface="Roboto Medium"/>
                  <a:ea typeface="Roboto Medium"/>
                  <a:cs typeface="Roboto Medium"/>
                  <a:sym typeface="Roboto Medium"/>
                </a:rPr>
                <a:t>Double balanced mixer</a:t>
              </a:r>
              <a:endParaRPr sz="1200">
                <a:solidFill>
                  <a:srgbClr val="0D5DDF"/>
                </a:solidFill>
                <a:latin typeface="Roboto Medium"/>
                <a:ea typeface="Roboto Medium"/>
                <a:cs typeface="Roboto Medium"/>
                <a:sym typeface="Roboto Medium"/>
              </a:endParaRPr>
            </a:p>
          </p:txBody>
        </p:sp>
        <p:sp>
          <p:nvSpPr>
            <p:cNvPr id="298" name="Google Shape;298;p30"/>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0D5DDF"/>
                  </a:solidFill>
                  <a:latin typeface="Roboto"/>
                  <a:ea typeface="Roboto"/>
                  <a:cs typeface="Roboto"/>
                  <a:sym typeface="Roboto"/>
                </a:rPr>
                <a:t>Differential inputs at all the three pins of the mixer.</a:t>
              </a:r>
              <a:endParaRPr sz="800">
                <a:solidFill>
                  <a:srgbClr val="0D5DDF"/>
                </a:solidFill>
                <a:latin typeface="Roboto"/>
                <a:ea typeface="Roboto"/>
                <a:cs typeface="Roboto"/>
                <a:sym typeface="Roboto"/>
              </a:endParaRPr>
            </a:p>
          </p:txBody>
        </p:sp>
        <p:sp>
          <p:nvSpPr>
            <p:cNvPr id="299" name="Google Shape;299;p30"/>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0D5DDF"/>
                  </a:solidFill>
                  <a:latin typeface="Roboto"/>
                  <a:ea typeface="Roboto"/>
                  <a:cs typeface="Roboto"/>
                  <a:sym typeface="Roboto"/>
                </a:rPr>
                <a:t>3</a:t>
              </a:r>
              <a:endParaRPr sz="4000">
                <a:solidFill>
                  <a:srgbClr val="0D5DDF"/>
                </a:solidFill>
                <a:latin typeface="Roboto Thin"/>
                <a:ea typeface="Roboto Thin"/>
                <a:cs typeface="Roboto Thin"/>
                <a:sym typeface="Roboto Thin"/>
              </a:endParaRPr>
            </a:p>
          </p:txBody>
        </p:sp>
        <p:sp>
          <p:nvSpPr>
            <p:cNvPr id="300" name="Google Shape;300;p30"/>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Clr>
                  <a:srgbClr val="FFFFFF"/>
                </a:buClr>
                <a:buSzPts val="900"/>
                <a:buFont typeface="Roboto"/>
                <a:buChar char="●"/>
              </a:pPr>
              <a:r>
                <a:rPr lang="en" sz="900">
                  <a:solidFill>
                    <a:srgbClr val="FFFFFF"/>
                  </a:solidFill>
                  <a:latin typeface="Roboto"/>
                  <a:ea typeface="Roboto"/>
                  <a:cs typeface="Roboto"/>
                  <a:sym typeface="Roboto"/>
                </a:rPr>
                <a:t>It suppresses both the RF signal and LO at the output.</a:t>
              </a:r>
              <a:endParaRPr sz="900">
                <a:solidFill>
                  <a:srgbClr val="FFFFFF"/>
                </a:solidFill>
                <a:latin typeface="Roboto"/>
                <a:ea typeface="Roboto"/>
                <a:cs typeface="Roboto"/>
                <a:sym typeface="Roboto"/>
              </a:endParaRPr>
            </a:p>
            <a:p>
              <a:pPr indent="-285750" lvl="0" marL="457200" rtl="0" algn="l">
                <a:lnSpc>
                  <a:spcPct val="115000"/>
                </a:lnSpc>
                <a:spcBef>
                  <a:spcPts val="0"/>
                </a:spcBef>
                <a:spcAft>
                  <a:spcPts val="0"/>
                </a:spcAft>
                <a:buClr>
                  <a:srgbClr val="FFFFFF"/>
                </a:buClr>
                <a:buSzPts val="900"/>
                <a:buFont typeface="Roboto"/>
                <a:buChar char="●"/>
              </a:pPr>
              <a:r>
                <a:rPr lang="en" sz="900">
                  <a:solidFill>
                    <a:srgbClr val="FFFFFF"/>
                  </a:solidFill>
                  <a:latin typeface="Roboto"/>
                  <a:ea typeface="Roboto"/>
                  <a:cs typeface="Roboto"/>
                  <a:sym typeface="Roboto"/>
                </a:rPr>
                <a:t>An example fo double balanced mixer is Double Balanced Diode Ring Mixer.</a:t>
              </a:r>
              <a:endParaRPr sz="800">
                <a:solidFill>
                  <a:srgbClr val="FFFFFF"/>
                </a:solidFill>
                <a:latin typeface="Roboto"/>
                <a:ea typeface="Roboto"/>
                <a:cs typeface="Roboto"/>
                <a:sym typeface="Roboto"/>
              </a:endParaRPr>
            </a:p>
          </p:txBody>
        </p:sp>
      </p:grpSp>
      <p:sp>
        <p:nvSpPr>
          <p:cNvPr id="302" name="Google Shape;30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1"/>
          <p:cNvSpPr txBox="1"/>
          <p:nvPr>
            <p:ph type="title"/>
          </p:nvPr>
        </p:nvSpPr>
        <p:spPr>
          <a:xfrm>
            <a:off x="480175" y="1270950"/>
            <a:ext cx="4776000" cy="130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t>Circuits simulated for the mixer component in Cadence virtuoso are:</a:t>
            </a:r>
            <a:endParaRPr b="1" sz="2400"/>
          </a:p>
        </p:txBody>
      </p:sp>
      <p:sp>
        <p:nvSpPr>
          <p:cNvPr id="308" name="Google Shape;308;p31"/>
          <p:cNvSpPr txBox="1"/>
          <p:nvPr>
            <p:ph idx="1" type="body"/>
          </p:nvPr>
        </p:nvSpPr>
        <p:spPr>
          <a:xfrm>
            <a:off x="480175" y="2643125"/>
            <a:ext cx="5678700" cy="1752900"/>
          </a:xfrm>
          <a:prstGeom prst="rect">
            <a:avLst/>
          </a:prstGeom>
        </p:spPr>
        <p:txBody>
          <a:bodyPr anchorCtr="0" anchor="t" bIns="91425" lIns="91425" spcFirstLastPara="1" rIns="91425" wrap="square" tIns="91425">
            <a:noAutofit/>
          </a:bodyPr>
          <a:lstStyle/>
          <a:p>
            <a:pPr indent="-323532" lvl="0" marL="457200" rtl="0" algn="l">
              <a:lnSpc>
                <a:spcPct val="105000"/>
              </a:lnSpc>
              <a:spcBef>
                <a:spcPts val="0"/>
              </a:spcBef>
              <a:spcAft>
                <a:spcPts val="0"/>
              </a:spcAft>
              <a:buSzPts val="1495"/>
              <a:buChar char="●"/>
            </a:pPr>
            <a:r>
              <a:rPr lang="en" sz="1495"/>
              <a:t>SINGLE BALANCED MIXER - RF(single ended - ground referenced inputs), LO(differential inputs).</a:t>
            </a:r>
            <a:endParaRPr sz="1495"/>
          </a:p>
          <a:p>
            <a:pPr indent="-323532" lvl="0" marL="457200" rtl="0" algn="l">
              <a:lnSpc>
                <a:spcPct val="105000"/>
              </a:lnSpc>
              <a:spcBef>
                <a:spcPts val="0"/>
              </a:spcBef>
              <a:spcAft>
                <a:spcPts val="0"/>
              </a:spcAft>
              <a:buSzPts val="1495"/>
              <a:buChar char="●"/>
            </a:pPr>
            <a:r>
              <a:rPr lang="en" sz="1495"/>
              <a:t>DOUBLE BALANCED MIXER - RF, LO are differential ended inputs</a:t>
            </a:r>
            <a:endParaRPr sz="1495"/>
          </a:p>
          <a:p>
            <a:pPr indent="-323532" lvl="0" marL="457200" rtl="0" algn="l">
              <a:lnSpc>
                <a:spcPct val="105000"/>
              </a:lnSpc>
              <a:spcBef>
                <a:spcPts val="0"/>
              </a:spcBef>
              <a:spcAft>
                <a:spcPts val="0"/>
              </a:spcAft>
              <a:buSzPts val="1495"/>
              <a:buChar char="●"/>
            </a:pPr>
            <a:r>
              <a:rPr lang="en" sz="1495"/>
              <a:t>Ideal Balun circuit - converts single ended circuits into differential </a:t>
            </a:r>
            <a:r>
              <a:rPr lang="en" sz="1495"/>
              <a:t>circuits</a:t>
            </a:r>
            <a:r>
              <a:rPr lang="en" sz="1495"/>
              <a:t>.</a:t>
            </a:r>
            <a:endParaRPr sz="1495"/>
          </a:p>
        </p:txBody>
      </p:sp>
      <p:sp>
        <p:nvSpPr>
          <p:cNvPr id="309" name="Google Shape;30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2700"/>
              <a:t>Our weekly plan and progress - 1</a:t>
            </a:r>
            <a:endParaRPr b="1" sz="2700"/>
          </a:p>
        </p:txBody>
      </p:sp>
      <p:sp>
        <p:nvSpPr>
          <p:cNvPr id="141" name="Google Shape;141;p14"/>
          <p:cNvSpPr txBox="1"/>
          <p:nvPr>
            <p:ph idx="1" type="body"/>
          </p:nvPr>
        </p:nvSpPr>
        <p:spPr>
          <a:xfrm>
            <a:off x="1036175" y="1567550"/>
            <a:ext cx="7350300" cy="2911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Week 1 - First meeting, </a:t>
            </a:r>
            <a:r>
              <a:rPr lang="en" sz="1400" u="sng">
                <a:solidFill>
                  <a:schemeClr val="hlink"/>
                </a:solidFill>
                <a:hlinkClick r:id="rId3"/>
              </a:rPr>
              <a:t>CMOS rectifier paper reading</a:t>
            </a:r>
            <a:r>
              <a:rPr lang="en" sz="1400"/>
              <a:t>, and going through basic components of a rectifier - matching impedance, Rectifier circuit and boost converter.</a:t>
            </a:r>
            <a:endParaRPr sz="1400"/>
          </a:p>
          <a:p>
            <a:pPr indent="-317500" lvl="0" marL="457200" rtl="0" algn="l">
              <a:spcBef>
                <a:spcPts val="0"/>
              </a:spcBef>
              <a:spcAft>
                <a:spcPts val="0"/>
              </a:spcAft>
              <a:buSzPts val="1400"/>
              <a:buChar char="●"/>
            </a:pPr>
            <a:r>
              <a:rPr lang="en" sz="1400"/>
              <a:t>Week 2 - </a:t>
            </a:r>
            <a:r>
              <a:rPr lang="en" sz="1400" u="sng">
                <a:solidFill>
                  <a:schemeClr val="hlink"/>
                </a:solidFill>
                <a:hlinkClick r:id="rId4"/>
              </a:rPr>
              <a:t>Getting started with Cadence Virtuoso</a:t>
            </a:r>
            <a:r>
              <a:rPr lang="en" sz="1400"/>
              <a:t>, SImulating a basic voltage divider circuit.</a:t>
            </a:r>
            <a:endParaRPr sz="1400"/>
          </a:p>
          <a:p>
            <a:pPr indent="-317500" lvl="0" marL="457200" rtl="0" algn="l">
              <a:spcBef>
                <a:spcPts val="0"/>
              </a:spcBef>
              <a:spcAft>
                <a:spcPts val="0"/>
              </a:spcAft>
              <a:buSzPts val="1400"/>
              <a:buChar char="●"/>
            </a:pPr>
            <a:r>
              <a:rPr lang="en" sz="1400"/>
              <a:t>Week 3 - Cadence virtuoso simulation of CMOS rectifier topology, and fine tuning an appropriate matching impedance network. </a:t>
            </a:r>
            <a:endParaRPr sz="1400"/>
          </a:p>
          <a:p>
            <a:pPr indent="-317500" lvl="0" marL="457200" rtl="0" algn="l">
              <a:spcBef>
                <a:spcPts val="0"/>
              </a:spcBef>
              <a:spcAft>
                <a:spcPts val="0"/>
              </a:spcAft>
              <a:buSzPts val="1400"/>
              <a:buChar char="●"/>
            </a:pPr>
            <a:r>
              <a:rPr lang="en" sz="1400"/>
              <a:t>Week 4 - Sweep  analysis on the inductor and capacitor values for the increasing the gain of the CMOS rectifier circuit and fine tuning the matching impedance network.</a:t>
            </a:r>
            <a:endParaRPr sz="1400"/>
          </a:p>
          <a:p>
            <a:pPr indent="-317500" lvl="0" marL="457200" rtl="0" algn="l">
              <a:spcBef>
                <a:spcPts val="0"/>
              </a:spcBef>
              <a:spcAft>
                <a:spcPts val="0"/>
              </a:spcAft>
              <a:buSzPts val="1400"/>
              <a:buChar char="●"/>
            </a:pPr>
            <a:r>
              <a:rPr lang="en" sz="1400"/>
              <a:t>Week 5 - S parametric analysis of the circuit from 500 MHz to 3 GHz for verifying if the impedance matching network is giving us the lowest impedance at 2.2 GHz.</a:t>
            </a:r>
            <a:endParaRPr sz="1400"/>
          </a:p>
        </p:txBody>
      </p:sp>
      <p:sp>
        <p:nvSpPr>
          <p:cNvPr id="142" name="Google Shape;142;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2"/>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2500"/>
              <a:t>Ideal Balun test bench -  from Analoglib</a:t>
            </a:r>
            <a:endParaRPr b="1" sz="2500"/>
          </a:p>
        </p:txBody>
      </p:sp>
      <p:sp>
        <p:nvSpPr>
          <p:cNvPr id="315" name="Google Shape;31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6" name="Google Shape;316;p32"/>
          <p:cNvPicPr preferRelativeResize="0"/>
          <p:nvPr/>
        </p:nvPicPr>
        <p:blipFill>
          <a:blip r:embed="rId3">
            <a:alphaModFix/>
          </a:blip>
          <a:stretch>
            <a:fillRect/>
          </a:stretch>
        </p:blipFill>
        <p:spPr>
          <a:xfrm>
            <a:off x="2306263" y="1307850"/>
            <a:ext cx="4531470" cy="3530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3"/>
          <p:cNvSpPr txBox="1"/>
          <p:nvPr>
            <p:ph idx="1" type="body"/>
          </p:nvPr>
        </p:nvSpPr>
        <p:spPr>
          <a:xfrm>
            <a:off x="812725" y="4305375"/>
            <a:ext cx="7659600" cy="523800"/>
          </a:xfrm>
          <a:prstGeom prst="rect">
            <a:avLst/>
          </a:prstGeom>
        </p:spPr>
        <p:txBody>
          <a:bodyPr anchorCtr="0" anchor="ctr" bIns="91425" lIns="91425" spcFirstLastPara="1" rIns="91425" wrap="square" tIns="91425">
            <a:normAutofit/>
          </a:bodyPr>
          <a:lstStyle/>
          <a:p>
            <a:pPr indent="0" lvl="0" marL="0" rtl="0" algn="ctr">
              <a:lnSpc>
                <a:spcPct val="80000"/>
              </a:lnSpc>
              <a:spcBef>
                <a:spcPts val="0"/>
              </a:spcBef>
              <a:spcAft>
                <a:spcPts val="0"/>
              </a:spcAft>
              <a:buSzPts val="852"/>
              <a:buNone/>
            </a:pPr>
            <a:r>
              <a:rPr b="1" lang="en" sz="1195"/>
              <a:t>Input - single ended ground referenced signal &amp; Output - differential signal with 180 degrees phase shift.</a:t>
            </a:r>
            <a:endParaRPr b="1" sz="1195"/>
          </a:p>
        </p:txBody>
      </p:sp>
      <p:sp>
        <p:nvSpPr>
          <p:cNvPr id="322" name="Google Shape;32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3" name="Google Shape;323;p33"/>
          <p:cNvPicPr preferRelativeResize="0"/>
          <p:nvPr/>
        </p:nvPicPr>
        <p:blipFill>
          <a:blip r:embed="rId3">
            <a:alphaModFix/>
          </a:blip>
          <a:stretch>
            <a:fillRect/>
          </a:stretch>
        </p:blipFill>
        <p:spPr>
          <a:xfrm>
            <a:off x="152400" y="152400"/>
            <a:ext cx="8839200" cy="3959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4"/>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2500"/>
              <a:t>Single balanced mixer circuit</a:t>
            </a:r>
            <a:endParaRPr b="1" sz="2500"/>
          </a:p>
        </p:txBody>
      </p:sp>
      <p:pic>
        <p:nvPicPr>
          <p:cNvPr id="329" name="Google Shape;329;p34"/>
          <p:cNvPicPr preferRelativeResize="0"/>
          <p:nvPr/>
        </p:nvPicPr>
        <p:blipFill>
          <a:blip r:embed="rId3">
            <a:alphaModFix/>
          </a:blip>
          <a:stretch>
            <a:fillRect/>
          </a:stretch>
        </p:blipFill>
        <p:spPr>
          <a:xfrm>
            <a:off x="1455963" y="1370975"/>
            <a:ext cx="6721963" cy="3530851"/>
          </a:xfrm>
          <a:prstGeom prst="rect">
            <a:avLst/>
          </a:prstGeom>
          <a:noFill/>
          <a:ln>
            <a:noFill/>
          </a:ln>
        </p:spPr>
      </p:pic>
      <p:sp>
        <p:nvSpPr>
          <p:cNvPr id="330" name="Google Shape;33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5"/>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1800"/>
              <a:t>Input - RF, LO Signals &amp; Output - IF signal (differential)</a:t>
            </a:r>
            <a:endParaRPr b="1" sz="1800"/>
          </a:p>
        </p:txBody>
      </p:sp>
      <p:pic>
        <p:nvPicPr>
          <p:cNvPr id="336" name="Google Shape;336;p35"/>
          <p:cNvPicPr preferRelativeResize="0"/>
          <p:nvPr/>
        </p:nvPicPr>
        <p:blipFill rotWithShape="1">
          <a:blip r:embed="rId3">
            <a:alphaModFix/>
          </a:blip>
          <a:srcRect b="6195" l="11346" r="1439" t="23243"/>
          <a:stretch/>
        </p:blipFill>
        <p:spPr>
          <a:xfrm>
            <a:off x="588850" y="426175"/>
            <a:ext cx="3918677" cy="1783274"/>
          </a:xfrm>
          <a:prstGeom prst="rect">
            <a:avLst/>
          </a:prstGeom>
          <a:noFill/>
          <a:ln>
            <a:noFill/>
          </a:ln>
        </p:spPr>
      </p:pic>
      <p:pic>
        <p:nvPicPr>
          <p:cNvPr id="337" name="Google Shape;337;p35"/>
          <p:cNvPicPr preferRelativeResize="0"/>
          <p:nvPr/>
        </p:nvPicPr>
        <p:blipFill rotWithShape="1">
          <a:blip r:embed="rId4">
            <a:alphaModFix/>
          </a:blip>
          <a:srcRect b="3761" l="11421" r="1257" t="23053"/>
          <a:stretch/>
        </p:blipFill>
        <p:spPr>
          <a:xfrm>
            <a:off x="588850" y="2454600"/>
            <a:ext cx="3918677" cy="1783274"/>
          </a:xfrm>
          <a:prstGeom prst="rect">
            <a:avLst/>
          </a:prstGeom>
          <a:noFill/>
          <a:ln>
            <a:noFill/>
          </a:ln>
        </p:spPr>
      </p:pic>
      <p:pic>
        <p:nvPicPr>
          <p:cNvPr id="338" name="Google Shape;338;p35"/>
          <p:cNvPicPr preferRelativeResize="0"/>
          <p:nvPr/>
        </p:nvPicPr>
        <p:blipFill rotWithShape="1">
          <a:blip r:embed="rId5">
            <a:alphaModFix/>
          </a:blip>
          <a:srcRect b="5607" l="11413" r="1523" t="23050"/>
          <a:stretch/>
        </p:blipFill>
        <p:spPr>
          <a:xfrm>
            <a:off x="4987275" y="426175"/>
            <a:ext cx="3771173" cy="1738325"/>
          </a:xfrm>
          <a:prstGeom prst="rect">
            <a:avLst/>
          </a:prstGeom>
          <a:noFill/>
          <a:ln>
            <a:noFill/>
          </a:ln>
        </p:spPr>
      </p:pic>
      <p:pic>
        <p:nvPicPr>
          <p:cNvPr id="339" name="Google Shape;339;p35"/>
          <p:cNvPicPr preferRelativeResize="0"/>
          <p:nvPr/>
        </p:nvPicPr>
        <p:blipFill rotWithShape="1">
          <a:blip r:embed="rId6">
            <a:alphaModFix/>
          </a:blip>
          <a:srcRect b="5324" l="11390" r="1788" t="23297"/>
          <a:stretch/>
        </p:blipFill>
        <p:spPr>
          <a:xfrm>
            <a:off x="4987275" y="2474275"/>
            <a:ext cx="3771173" cy="1743933"/>
          </a:xfrm>
          <a:prstGeom prst="rect">
            <a:avLst/>
          </a:prstGeom>
          <a:noFill/>
          <a:ln>
            <a:noFill/>
          </a:ln>
        </p:spPr>
      </p:pic>
      <p:sp>
        <p:nvSpPr>
          <p:cNvPr id="340" name="Google Shape;340;p35"/>
          <p:cNvSpPr txBox="1"/>
          <p:nvPr/>
        </p:nvSpPr>
        <p:spPr>
          <a:xfrm>
            <a:off x="145050" y="1193825"/>
            <a:ext cx="32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341" name="Google Shape;34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6"/>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1800"/>
              <a:t>The output signal frequency is - 0.1 GHz, or 100 MHz</a:t>
            </a:r>
            <a:endParaRPr b="1" sz="1800"/>
          </a:p>
        </p:txBody>
      </p:sp>
      <p:sp>
        <p:nvSpPr>
          <p:cNvPr id="347" name="Google Shape;34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8" name="Google Shape;348;p36"/>
          <p:cNvPicPr preferRelativeResize="0"/>
          <p:nvPr/>
        </p:nvPicPr>
        <p:blipFill rotWithShape="1">
          <a:blip r:embed="rId3">
            <a:alphaModFix/>
          </a:blip>
          <a:srcRect b="4249" l="11027" r="959" t="23239"/>
          <a:stretch/>
        </p:blipFill>
        <p:spPr>
          <a:xfrm>
            <a:off x="812725" y="472215"/>
            <a:ext cx="7659725" cy="354998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7"/>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Double balanced mixer</a:t>
            </a:r>
            <a:endParaRPr b="1"/>
          </a:p>
        </p:txBody>
      </p:sp>
      <p:sp>
        <p:nvSpPr>
          <p:cNvPr id="354" name="Google Shape;35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8"/>
          <p:cNvSpPr txBox="1"/>
          <p:nvPr>
            <p:ph idx="1" type="body"/>
          </p:nvPr>
        </p:nvSpPr>
        <p:spPr>
          <a:xfrm>
            <a:off x="812725" y="4305375"/>
            <a:ext cx="7858800" cy="5238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523"/>
              <a:buNone/>
            </a:pPr>
            <a:r>
              <a:rPr b="1" lang="en" sz="1800">
                <a:latin typeface="Courier New"/>
                <a:ea typeface="Courier New"/>
                <a:cs typeface="Courier New"/>
                <a:sym typeface="Courier New"/>
              </a:rPr>
              <a:t>Current mirror topology circuit implemented in virtuoso</a:t>
            </a:r>
            <a:endParaRPr b="1" sz="1800">
              <a:latin typeface="Courier New"/>
              <a:ea typeface="Courier New"/>
              <a:cs typeface="Courier New"/>
              <a:sym typeface="Courier New"/>
            </a:endParaRPr>
          </a:p>
        </p:txBody>
      </p:sp>
      <p:sp>
        <p:nvSpPr>
          <p:cNvPr id="360" name="Google Shape;360;p38"/>
          <p:cNvSpPr txBox="1"/>
          <p:nvPr/>
        </p:nvSpPr>
        <p:spPr>
          <a:xfrm>
            <a:off x="6770925" y="1407275"/>
            <a:ext cx="1900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nmos_rf_nodw from TSMC 65 nm library in Cadence</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I</a:t>
            </a:r>
            <a:r>
              <a:rPr b="1" lang="en">
                <a:solidFill>
                  <a:schemeClr val="lt1"/>
                </a:solidFill>
                <a:latin typeface="Lato"/>
                <a:ea typeface="Lato"/>
                <a:cs typeface="Lato"/>
                <a:sym typeface="Lato"/>
              </a:rPr>
              <a:t> = 1.5 mA</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I</a:t>
            </a:r>
            <a:r>
              <a:rPr b="1" baseline="-25000" lang="en">
                <a:solidFill>
                  <a:schemeClr val="lt1"/>
                </a:solidFill>
                <a:latin typeface="Lato"/>
                <a:ea typeface="Lato"/>
                <a:cs typeface="Lato"/>
                <a:sym typeface="Lato"/>
              </a:rPr>
              <a:t>tail</a:t>
            </a:r>
            <a:r>
              <a:rPr b="1" lang="en">
                <a:solidFill>
                  <a:schemeClr val="lt1"/>
                </a:solidFill>
                <a:latin typeface="Lato"/>
                <a:ea typeface="Lato"/>
                <a:cs typeface="Lato"/>
                <a:sym typeface="Lato"/>
              </a:rPr>
              <a:t> = 1.</a:t>
            </a:r>
            <a:r>
              <a:rPr b="1" lang="en">
                <a:solidFill>
                  <a:schemeClr val="lt1"/>
                </a:solidFill>
                <a:latin typeface="Lato"/>
                <a:ea typeface="Lato"/>
                <a:cs typeface="Lato"/>
                <a:sym typeface="Lato"/>
              </a:rPr>
              <a:t>4</a:t>
            </a:r>
            <a:r>
              <a:rPr b="1" lang="en">
                <a:solidFill>
                  <a:schemeClr val="lt1"/>
                </a:solidFill>
                <a:latin typeface="Lato"/>
                <a:ea typeface="Lato"/>
                <a:cs typeface="Lato"/>
                <a:sym typeface="Lato"/>
              </a:rPr>
              <a:t>7</a:t>
            </a:r>
            <a:r>
              <a:rPr b="1" lang="en">
                <a:solidFill>
                  <a:schemeClr val="lt1"/>
                </a:solidFill>
                <a:latin typeface="Lato"/>
                <a:ea typeface="Lato"/>
                <a:cs typeface="Lato"/>
                <a:sym typeface="Lato"/>
              </a:rPr>
              <a:t>9</a:t>
            </a:r>
            <a:r>
              <a:rPr b="1" lang="en">
                <a:solidFill>
                  <a:schemeClr val="lt1"/>
                </a:solidFill>
                <a:latin typeface="Lato"/>
                <a:ea typeface="Lato"/>
                <a:cs typeface="Lato"/>
                <a:sym typeface="Lato"/>
              </a:rPr>
              <a:t> mA</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V</a:t>
            </a:r>
            <a:r>
              <a:rPr b="1" baseline="-25000" lang="en">
                <a:solidFill>
                  <a:schemeClr val="lt1"/>
                </a:solidFill>
                <a:latin typeface="Lato"/>
                <a:ea typeface="Lato"/>
                <a:cs typeface="Lato"/>
                <a:sym typeface="Lato"/>
              </a:rPr>
              <a:t>dc</a:t>
            </a:r>
            <a:r>
              <a:rPr b="1" lang="en">
                <a:solidFill>
                  <a:schemeClr val="lt1"/>
                </a:solidFill>
                <a:latin typeface="Lato"/>
                <a:ea typeface="Lato"/>
                <a:cs typeface="Lato"/>
                <a:sym typeface="Lato"/>
              </a:rPr>
              <a:t> (M0)= 800 mV</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V</a:t>
            </a:r>
            <a:r>
              <a:rPr b="1" baseline="-25000" lang="en">
                <a:solidFill>
                  <a:schemeClr val="lt1"/>
                </a:solidFill>
                <a:latin typeface="Lato"/>
                <a:ea typeface="Lato"/>
                <a:cs typeface="Lato"/>
                <a:sym typeface="Lato"/>
              </a:rPr>
              <a:t>ds</a:t>
            </a:r>
            <a:r>
              <a:rPr b="1" lang="en">
                <a:solidFill>
                  <a:schemeClr val="lt1"/>
                </a:solidFill>
                <a:latin typeface="Lato"/>
                <a:ea typeface="Lato"/>
                <a:cs typeface="Lato"/>
                <a:sym typeface="Lato"/>
              </a:rPr>
              <a:t> (M1)= 500 mV</a:t>
            </a:r>
            <a:endParaRPr>
              <a:solidFill>
                <a:schemeClr val="lt1"/>
              </a:solidFill>
              <a:latin typeface="Lato"/>
              <a:ea typeface="Lato"/>
              <a:cs typeface="Lato"/>
              <a:sym typeface="Lato"/>
            </a:endParaRPr>
          </a:p>
        </p:txBody>
      </p:sp>
      <p:pic>
        <p:nvPicPr>
          <p:cNvPr id="361" name="Google Shape;361;p38"/>
          <p:cNvPicPr preferRelativeResize="0"/>
          <p:nvPr/>
        </p:nvPicPr>
        <p:blipFill>
          <a:blip r:embed="rId3">
            <a:alphaModFix/>
          </a:blip>
          <a:stretch>
            <a:fillRect/>
          </a:stretch>
        </p:blipFill>
        <p:spPr>
          <a:xfrm>
            <a:off x="812724" y="570175"/>
            <a:ext cx="5634775" cy="3582800"/>
          </a:xfrm>
          <a:prstGeom prst="rect">
            <a:avLst/>
          </a:prstGeom>
          <a:noFill/>
          <a:ln>
            <a:noFill/>
          </a:ln>
        </p:spPr>
      </p:pic>
      <p:sp>
        <p:nvSpPr>
          <p:cNvPr id="362" name="Google Shape;362;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sz="1800"/>
              <a:t>2 n-MOSFETs, whose gate </a:t>
            </a:r>
            <a:r>
              <a:rPr lang="en" sz="1800"/>
              <a:t>terminals</a:t>
            </a:r>
            <a:r>
              <a:rPr lang="en" sz="1800"/>
              <a:t> are connected, and we are pumping current into M2, and we see we get the drain source I</a:t>
            </a:r>
            <a:r>
              <a:rPr baseline="-25000" lang="en" sz="1800"/>
              <a:t>DS</a:t>
            </a:r>
            <a:r>
              <a:rPr lang="en" sz="1800"/>
              <a:t> current mirrored of the MOSFET M1.</a:t>
            </a:r>
            <a:endParaRPr sz="1800"/>
          </a:p>
          <a:p>
            <a:pPr indent="0" lvl="0" marL="0" rtl="0" algn="l">
              <a:spcBef>
                <a:spcPts val="1200"/>
              </a:spcBef>
              <a:spcAft>
                <a:spcPts val="0"/>
              </a:spcAft>
              <a:buNone/>
            </a:pPr>
            <a:r>
              <a:rPr b="1" lang="en" sz="1800"/>
              <a:t>Specifications for MOSFETs in Current mirror :</a:t>
            </a:r>
            <a:endParaRPr b="1" sz="1800"/>
          </a:p>
          <a:p>
            <a:pPr indent="-334327" lvl="0" marL="457200" rtl="0" algn="l">
              <a:spcBef>
                <a:spcPts val="1200"/>
              </a:spcBef>
              <a:spcAft>
                <a:spcPts val="0"/>
              </a:spcAft>
              <a:buSzPct val="100000"/>
              <a:buChar char="●"/>
            </a:pPr>
            <a:r>
              <a:rPr lang="en" sz="1800"/>
              <a:t>Number of fingers in MOSFET - 32</a:t>
            </a:r>
            <a:endParaRPr sz="1800"/>
          </a:p>
          <a:p>
            <a:pPr indent="-334327" lvl="0" marL="457200" rtl="0" algn="l">
              <a:spcBef>
                <a:spcPts val="0"/>
              </a:spcBef>
              <a:spcAft>
                <a:spcPts val="0"/>
              </a:spcAft>
              <a:buSzPct val="100000"/>
              <a:buChar char="●"/>
            </a:pPr>
            <a:r>
              <a:rPr lang="en" sz="1800"/>
              <a:t>Channel </a:t>
            </a:r>
            <a:r>
              <a:rPr lang="en" sz="1800"/>
              <a:t>length</a:t>
            </a:r>
            <a:r>
              <a:rPr lang="en" sz="1800"/>
              <a:t> per finger of MOSFET - 200 nm</a:t>
            </a:r>
            <a:endParaRPr sz="1800"/>
          </a:p>
          <a:p>
            <a:pPr indent="-334327" lvl="0" marL="457200" rtl="0" algn="l">
              <a:spcBef>
                <a:spcPts val="0"/>
              </a:spcBef>
              <a:spcAft>
                <a:spcPts val="0"/>
              </a:spcAft>
              <a:buSzPct val="100000"/>
              <a:buChar char="●"/>
            </a:pPr>
            <a:r>
              <a:rPr lang="en" sz="1800"/>
              <a:t>Width per finger of MOSFET - 6 μm</a:t>
            </a:r>
            <a:endParaRPr sz="1800"/>
          </a:p>
          <a:p>
            <a:pPr indent="-334327" lvl="0" marL="457200" rtl="0" algn="l">
              <a:spcBef>
                <a:spcPts val="0"/>
              </a:spcBef>
              <a:spcAft>
                <a:spcPts val="0"/>
              </a:spcAft>
              <a:buSzPct val="100000"/>
              <a:buChar char="●"/>
            </a:pPr>
            <a:r>
              <a:rPr lang="en" sz="1800"/>
              <a:t>Accuracy of mirroring current = 98.6 %</a:t>
            </a:r>
            <a:endParaRPr sz="1800"/>
          </a:p>
          <a:p>
            <a:pPr indent="0" lvl="0" marL="0" rtl="0" algn="l">
              <a:spcBef>
                <a:spcPts val="1200"/>
              </a:spcBef>
              <a:spcAft>
                <a:spcPts val="1200"/>
              </a:spcAft>
              <a:buNone/>
            </a:pPr>
            <a:r>
              <a:rPr lang="en" sz="1800"/>
              <a:t>The same specs are used for MOSFETs in current mirrors in all the circuits.</a:t>
            </a:r>
            <a:endParaRPr sz="1800"/>
          </a:p>
        </p:txBody>
      </p:sp>
      <p:sp>
        <p:nvSpPr>
          <p:cNvPr id="368" name="Google Shape;368;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600"/>
              <a:t>Current mirror specifications</a:t>
            </a:r>
            <a:endParaRPr b="1" sz="2600"/>
          </a:p>
        </p:txBody>
      </p:sp>
      <p:sp>
        <p:nvSpPr>
          <p:cNvPr id="369" name="Google Shape;36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0"/>
          <p:cNvSpPr txBox="1"/>
          <p:nvPr>
            <p:ph idx="1" type="body"/>
          </p:nvPr>
        </p:nvSpPr>
        <p:spPr>
          <a:xfrm>
            <a:off x="812725" y="4305375"/>
            <a:ext cx="7858800" cy="5238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523"/>
              <a:buNone/>
            </a:pPr>
            <a:r>
              <a:rPr b="1" lang="en" sz="1800">
                <a:latin typeface="Courier New"/>
                <a:ea typeface="Courier New"/>
                <a:cs typeface="Courier New"/>
                <a:sym typeface="Courier New"/>
              </a:rPr>
              <a:t>Current mirror topology circuit for tail current with 2 nMOSFETs above implemented in virtuoso</a:t>
            </a:r>
            <a:endParaRPr b="1" sz="1800">
              <a:latin typeface="Courier New"/>
              <a:ea typeface="Courier New"/>
              <a:cs typeface="Courier New"/>
              <a:sym typeface="Courier New"/>
            </a:endParaRPr>
          </a:p>
        </p:txBody>
      </p:sp>
      <p:sp>
        <p:nvSpPr>
          <p:cNvPr id="375" name="Google Shape;375;p40"/>
          <p:cNvSpPr txBox="1"/>
          <p:nvPr/>
        </p:nvSpPr>
        <p:spPr>
          <a:xfrm>
            <a:off x="6719250" y="1127900"/>
            <a:ext cx="22350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nmos_rf_nodw from TSMC 65 nm library in Cadence</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I = 1.5 mA</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I</a:t>
            </a:r>
            <a:r>
              <a:rPr b="1" baseline="-25000" lang="en">
                <a:solidFill>
                  <a:schemeClr val="lt1"/>
                </a:solidFill>
                <a:latin typeface="Lato"/>
                <a:ea typeface="Lato"/>
                <a:cs typeface="Lato"/>
                <a:sym typeface="Lato"/>
              </a:rPr>
              <a:t>tail</a:t>
            </a:r>
            <a:r>
              <a:rPr b="1" lang="en">
                <a:solidFill>
                  <a:schemeClr val="lt1"/>
                </a:solidFill>
                <a:latin typeface="Lato"/>
                <a:ea typeface="Lato"/>
                <a:cs typeface="Lato"/>
                <a:sym typeface="Lato"/>
              </a:rPr>
              <a:t>= 1.337 mA</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I</a:t>
            </a:r>
            <a:r>
              <a:rPr b="1" baseline="-25000" lang="en">
                <a:solidFill>
                  <a:schemeClr val="lt1"/>
                </a:solidFill>
                <a:latin typeface="Lato"/>
                <a:ea typeface="Lato"/>
                <a:cs typeface="Lato"/>
                <a:sym typeface="Lato"/>
              </a:rPr>
              <a:t>ds</a:t>
            </a:r>
            <a:r>
              <a:rPr b="1" lang="en">
                <a:solidFill>
                  <a:schemeClr val="lt1"/>
                </a:solidFill>
                <a:latin typeface="Lato"/>
                <a:ea typeface="Lato"/>
                <a:cs typeface="Lato"/>
                <a:sym typeface="Lato"/>
              </a:rPr>
              <a:t>= 668.3 </a:t>
            </a:r>
            <a:r>
              <a:rPr lang="en" sz="1800">
                <a:solidFill>
                  <a:schemeClr val="lt1"/>
                </a:solidFill>
                <a:latin typeface="Lato"/>
                <a:ea typeface="Lato"/>
                <a:cs typeface="Lato"/>
                <a:sym typeface="Lato"/>
              </a:rPr>
              <a:t>μA</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V</a:t>
            </a:r>
            <a:r>
              <a:rPr b="1" baseline="-25000" lang="en">
                <a:solidFill>
                  <a:schemeClr val="lt1"/>
                </a:solidFill>
                <a:latin typeface="Lato"/>
                <a:ea typeface="Lato"/>
                <a:cs typeface="Lato"/>
                <a:sym typeface="Lato"/>
              </a:rPr>
              <a:t>ds</a:t>
            </a:r>
            <a:r>
              <a:rPr b="1" lang="en">
                <a:solidFill>
                  <a:schemeClr val="lt1"/>
                </a:solidFill>
                <a:latin typeface="Lato"/>
                <a:ea typeface="Lato"/>
                <a:cs typeface="Lato"/>
                <a:sym typeface="Lato"/>
              </a:rPr>
              <a:t> (M0)= 1 V</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V</a:t>
            </a:r>
            <a:r>
              <a:rPr b="1" baseline="-25000" lang="en">
                <a:solidFill>
                  <a:schemeClr val="lt1"/>
                </a:solidFill>
                <a:latin typeface="Lato"/>
                <a:ea typeface="Lato"/>
                <a:cs typeface="Lato"/>
                <a:sym typeface="Lato"/>
              </a:rPr>
              <a:t>ds</a:t>
            </a:r>
            <a:r>
              <a:rPr b="1" lang="en">
                <a:solidFill>
                  <a:schemeClr val="lt1"/>
                </a:solidFill>
                <a:latin typeface="Lato"/>
                <a:ea typeface="Lato"/>
                <a:cs typeface="Lato"/>
                <a:sym typeface="Lato"/>
              </a:rPr>
              <a:t> (M1)= 296.4 mV</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V</a:t>
            </a:r>
            <a:r>
              <a:rPr b="1" baseline="-25000" lang="en">
                <a:solidFill>
                  <a:schemeClr val="lt1"/>
                </a:solidFill>
                <a:latin typeface="Lato"/>
                <a:ea typeface="Lato"/>
                <a:cs typeface="Lato"/>
                <a:sym typeface="Lato"/>
              </a:rPr>
              <a:t>ds</a:t>
            </a:r>
            <a:r>
              <a:rPr b="1" lang="en">
                <a:solidFill>
                  <a:schemeClr val="lt1"/>
                </a:solidFill>
                <a:latin typeface="Lato"/>
                <a:ea typeface="Lato"/>
                <a:cs typeface="Lato"/>
                <a:sym typeface="Lato"/>
              </a:rPr>
              <a:t> (M3, M2)= 201.9 mV</a:t>
            </a:r>
            <a:endParaRPr b="1">
              <a:solidFill>
                <a:schemeClr val="lt1"/>
              </a:solidFill>
              <a:latin typeface="Lato"/>
              <a:ea typeface="Lato"/>
              <a:cs typeface="Lato"/>
              <a:sym typeface="Lato"/>
            </a:endParaRPr>
          </a:p>
        </p:txBody>
      </p:sp>
      <p:pic>
        <p:nvPicPr>
          <p:cNvPr id="376" name="Google Shape;376;p40"/>
          <p:cNvPicPr preferRelativeResize="0"/>
          <p:nvPr/>
        </p:nvPicPr>
        <p:blipFill>
          <a:blip r:embed="rId3">
            <a:alphaModFix/>
          </a:blip>
          <a:stretch>
            <a:fillRect/>
          </a:stretch>
        </p:blipFill>
        <p:spPr>
          <a:xfrm>
            <a:off x="812725" y="570175"/>
            <a:ext cx="5778925" cy="3516676"/>
          </a:xfrm>
          <a:prstGeom prst="rect">
            <a:avLst/>
          </a:prstGeom>
          <a:noFill/>
          <a:ln>
            <a:noFill/>
          </a:ln>
        </p:spPr>
      </p:pic>
      <p:sp>
        <p:nvSpPr>
          <p:cNvPr id="377" name="Google Shape;377;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sz="1800"/>
              <a:t>2 n-MOSFETs, whose gate terminals are connected, and we are draining tail equal current from both the MOS transistors, which is provided by the Current mirror.</a:t>
            </a:r>
            <a:endParaRPr sz="1800"/>
          </a:p>
          <a:p>
            <a:pPr indent="0" lvl="0" marL="0" rtl="0" algn="l">
              <a:spcBef>
                <a:spcPts val="1200"/>
              </a:spcBef>
              <a:spcAft>
                <a:spcPts val="0"/>
              </a:spcAft>
              <a:buNone/>
            </a:pPr>
            <a:r>
              <a:rPr b="1" lang="en" sz="1800"/>
              <a:t>Specifications for MOSFETs in Stage 1 :</a:t>
            </a:r>
            <a:endParaRPr sz="1800"/>
          </a:p>
          <a:p>
            <a:pPr indent="-342900" lvl="0" marL="457200" rtl="0" algn="l">
              <a:spcBef>
                <a:spcPts val="1200"/>
              </a:spcBef>
              <a:spcAft>
                <a:spcPts val="0"/>
              </a:spcAft>
              <a:buSzPts val="1800"/>
              <a:buChar char="●"/>
            </a:pPr>
            <a:r>
              <a:rPr lang="en" sz="1800"/>
              <a:t>Number of fingers in MOSFET - 16</a:t>
            </a:r>
            <a:endParaRPr sz="1800"/>
          </a:p>
          <a:p>
            <a:pPr indent="-342900" lvl="0" marL="457200" rtl="0" algn="l">
              <a:spcBef>
                <a:spcPts val="0"/>
              </a:spcBef>
              <a:spcAft>
                <a:spcPts val="0"/>
              </a:spcAft>
              <a:buSzPts val="1800"/>
              <a:buChar char="●"/>
            </a:pPr>
            <a:r>
              <a:rPr lang="en" sz="1800"/>
              <a:t>Channel length per finger of MOSFET - 60 nm</a:t>
            </a:r>
            <a:endParaRPr sz="1800"/>
          </a:p>
          <a:p>
            <a:pPr indent="-342900" lvl="0" marL="457200" rtl="0" algn="l">
              <a:spcBef>
                <a:spcPts val="0"/>
              </a:spcBef>
              <a:spcAft>
                <a:spcPts val="0"/>
              </a:spcAft>
              <a:buSzPts val="1800"/>
              <a:buChar char="●"/>
            </a:pPr>
            <a:r>
              <a:rPr lang="en" sz="1800"/>
              <a:t>Width per finger of MOSFET - 2 μm</a:t>
            </a:r>
            <a:endParaRPr sz="1800"/>
          </a:p>
          <a:p>
            <a:pPr indent="-342900" lvl="0" marL="457200" rtl="0" algn="l">
              <a:spcBef>
                <a:spcPts val="0"/>
              </a:spcBef>
              <a:spcAft>
                <a:spcPts val="0"/>
              </a:spcAft>
              <a:buSzPts val="1800"/>
              <a:buChar char="●"/>
            </a:pPr>
            <a:r>
              <a:rPr lang="en" sz="1800"/>
              <a:t>Accuracy of mirroring current = 89.1 %</a:t>
            </a:r>
            <a:endParaRPr sz="1800"/>
          </a:p>
        </p:txBody>
      </p:sp>
      <p:sp>
        <p:nvSpPr>
          <p:cNvPr id="383" name="Google Shape;383;p4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2600"/>
              <a:t>Current mirror topology circuit for tail current with 2 nMOSFETs</a:t>
            </a:r>
            <a:endParaRPr b="1" sz="2600"/>
          </a:p>
        </p:txBody>
      </p:sp>
      <p:sp>
        <p:nvSpPr>
          <p:cNvPr id="384" name="Google Shape;384;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idx="1" type="body"/>
          </p:nvPr>
        </p:nvSpPr>
        <p:spPr>
          <a:xfrm>
            <a:off x="812725" y="4305375"/>
            <a:ext cx="7858800" cy="5238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523"/>
              <a:buNone/>
            </a:pPr>
            <a:r>
              <a:rPr b="1" lang="en" sz="1800">
                <a:latin typeface="Courier New"/>
                <a:ea typeface="Courier New"/>
                <a:cs typeface="Courier New"/>
                <a:sym typeface="Courier New"/>
              </a:rPr>
              <a:t>CMOS rectifier topology circuit implemented in virtuoso</a:t>
            </a:r>
            <a:endParaRPr b="1" sz="1800">
              <a:latin typeface="Courier New"/>
              <a:ea typeface="Courier New"/>
              <a:cs typeface="Courier New"/>
              <a:sym typeface="Courier New"/>
            </a:endParaRPr>
          </a:p>
        </p:txBody>
      </p:sp>
      <p:sp>
        <p:nvSpPr>
          <p:cNvPr id="148" name="Google Shape;148;p15"/>
          <p:cNvSpPr txBox="1"/>
          <p:nvPr/>
        </p:nvSpPr>
        <p:spPr>
          <a:xfrm>
            <a:off x="6355125" y="570175"/>
            <a:ext cx="231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149" name="Google Shape;149;p15"/>
          <p:cNvSpPr txBox="1"/>
          <p:nvPr/>
        </p:nvSpPr>
        <p:spPr>
          <a:xfrm>
            <a:off x="6771025" y="1078650"/>
            <a:ext cx="19005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Matching impedance network values: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L1 = 5nH</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L2 = 30nH</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C = 0.5nF</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Input power = -10 dB</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Frequency = 2.2 GHz</a:t>
            </a:r>
            <a:endParaRPr b="1">
              <a:solidFill>
                <a:schemeClr val="lt1"/>
              </a:solidFill>
              <a:latin typeface="Lato"/>
              <a:ea typeface="Lato"/>
              <a:cs typeface="Lato"/>
              <a:sym typeface="Lato"/>
            </a:endParaRPr>
          </a:p>
          <a:p>
            <a:pPr indent="0" lvl="0" marL="0" rtl="0" algn="l">
              <a:spcBef>
                <a:spcPts val="0"/>
              </a:spcBef>
              <a:spcAft>
                <a:spcPts val="0"/>
              </a:spcAft>
              <a:buNone/>
            </a:pPr>
            <a:r>
              <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V</a:t>
            </a:r>
            <a:r>
              <a:rPr b="1" baseline="-25000" lang="en">
                <a:solidFill>
                  <a:schemeClr val="lt1"/>
                </a:solidFill>
                <a:latin typeface="Lato"/>
                <a:ea typeface="Lato"/>
                <a:cs typeface="Lato"/>
                <a:sym typeface="Lato"/>
              </a:rPr>
              <a:t>out</a:t>
            </a:r>
            <a:r>
              <a:rPr b="1" lang="en">
                <a:solidFill>
                  <a:schemeClr val="lt1"/>
                </a:solidFill>
                <a:latin typeface="Lato"/>
                <a:ea typeface="Lato"/>
                <a:cs typeface="Lato"/>
                <a:sym typeface="Lato"/>
              </a:rPr>
              <a:t> observed with a capacitive load.</a:t>
            </a:r>
            <a:endParaRPr b="1">
              <a:solidFill>
                <a:schemeClr val="lt1"/>
              </a:solidFill>
              <a:latin typeface="Lato"/>
              <a:ea typeface="Lato"/>
              <a:cs typeface="Lato"/>
              <a:sym typeface="Lato"/>
            </a:endParaRPr>
          </a:p>
          <a:p>
            <a:pPr indent="0" lvl="0" marL="0" rtl="0" algn="l">
              <a:spcBef>
                <a:spcPts val="0"/>
              </a:spcBef>
              <a:spcAft>
                <a:spcPts val="0"/>
              </a:spcAft>
              <a:buNone/>
            </a:pPr>
            <a:r>
              <a:t/>
            </a:r>
            <a:endParaRPr b="1">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pic>
        <p:nvPicPr>
          <p:cNvPr id="150" name="Google Shape;150;p15"/>
          <p:cNvPicPr preferRelativeResize="0"/>
          <p:nvPr/>
        </p:nvPicPr>
        <p:blipFill>
          <a:blip r:embed="rId3">
            <a:alphaModFix/>
          </a:blip>
          <a:stretch>
            <a:fillRect/>
          </a:stretch>
        </p:blipFill>
        <p:spPr>
          <a:xfrm>
            <a:off x="812725" y="723849"/>
            <a:ext cx="5361250" cy="3439301"/>
          </a:xfrm>
          <a:prstGeom prst="rect">
            <a:avLst/>
          </a:prstGeom>
          <a:noFill/>
          <a:ln>
            <a:noFill/>
          </a:ln>
        </p:spPr>
      </p:pic>
      <p:sp>
        <p:nvSpPr>
          <p:cNvPr id="151" name="Google Shape;15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2"/>
          <p:cNvSpPr txBox="1"/>
          <p:nvPr>
            <p:ph idx="1" type="body"/>
          </p:nvPr>
        </p:nvSpPr>
        <p:spPr>
          <a:xfrm>
            <a:off x="812725" y="4305375"/>
            <a:ext cx="7858800" cy="5238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523"/>
              <a:buNone/>
            </a:pPr>
            <a:r>
              <a:rPr b="1" lang="en" sz="1800">
                <a:latin typeface="Courier New"/>
                <a:ea typeface="Courier New"/>
                <a:cs typeface="Courier New"/>
                <a:sym typeface="Courier New"/>
              </a:rPr>
              <a:t>Current mirror topology circuit for tail current with 2 nMOSFETs in stage 1 and 4 nMOSFETs in stage 2 above implemented in virtuoso</a:t>
            </a:r>
            <a:endParaRPr b="1" sz="1800">
              <a:latin typeface="Courier New"/>
              <a:ea typeface="Courier New"/>
              <a:cs typeface="Courier New"/>
              <a:sym typeface="Courier New"/>
            </a:endParaRPr>
          </a:p>
        </p:txBody>
      </p:sp>
      <p:sp>
        <p:nvSpPr>
          <p:cNvPr id="390" name="Google Shape;390;p42"/>
          <p:cNvSpPr txBox="1"/>
          <p:nvPr/>
        </p:nvSpPr>
        <p:spPr>
          <a:xfrm>
            <a:off x="6684750" y="635300"/>
            <a:ext cx="22350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nmos_rf_nodw from TSMC 65 nm library in Cadence</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I = 1.5 mA</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I</a:t>
            </a:r>
            <a:r>
              <a:rPr b="1" baseline="-25000" lang="en">
                <a:solidFill>
                  <a:schemeClr val="lt1"/>
                </a:solidFill>
                <a:latin typeface="Lato"/>
                <a:ea typeface="Lato"/>
                <a:cs typeface="Lato"/>
                <a:sym typeface="Lato"/>
              </a:rPr>
              <a:t>tail</a:t>
            </a:r>
            <a:r>
              <a:rPr b="1" lang="en">
                <a:solidFill>
                  <a:schemeClr val="lt1"/>
                </a:solidFill>
                <a:latin typeface="Lato"/>
                <a:ea typeface="Lato"/>
                <a:cs typeface="Lato"/>
                <a:sym typeface="Lato"/>
              </a:rPr>
              <a:t>= 1.341 mA</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I</a:t>
            </a:r>
            <a:r>
              <a:rPr b="1" baseline="-25000" lang="en">
                <a:solidFill>
                  <a:schemeClr val="lt1"/>
                </a:solidFill>
                <a:latin typeface="Lato"/>
                <a:ea typeface="Lato"/>
                <a:cs typeface="Lato"/>
                <a:sym typeface="Lato"/>
              </a:rPr>
              <a:t>ds</a:t>
            </a:r>
            <a:r>
              <a:rPr b="1" lang="en">
                <a:solidFill>
                  <a:schemeClr val="lt1"/>
                </a:solidFill>
                <a:latin typeface="Lato"/>
                <a:ea typeface="Lato"/>
                <a:cs typeface="Lato"/>
                <a:sym typeface="Lato"/>
              </a:rPr>
              <a:t>= 670.5 </a:t>
            </a:r>
            <a:r>
              <a:rPr lang="en" sz="1800">
                <a:solidFill>
                  <a:schemeClr val="lt1"/>
                </a:solidFill>
                <a:latin typeface="Lato"/>
                <a:ea typeface="Lato"/>
                <a:cs typeface="Lato"/>
                <a:sym typeface="Lato"/>
              </a:rPr>
              <a:t>μA</a:t>
            </a:r>
            <a:endParaRPr sz="1800">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I</a:t>
            </a:r>
            <a:r>
              <a:rPr b="1" baseline="-25000" lang="en">
                <a:solidFill>
                  <a:schemeClr val="lt1"/>
                </a:solidFill>
                <a:latin typeface="Lato"/>
                <a:ea typeface="Lato"/>
                <a:cs typeface="Lato"/>
                <a:sym typeface="Lato"/>
              </a:rPr>
              <a:t>ds</a:t>
            </a:r>
            <a:r>
              <a:rPr b="1" lang="en">
                <a:solidFill>
                  <a:schemeClr val="lt1"/>
                </a:solidFill>
                <a:latin typeface="Lato"/>
                <a:ea typeface="Lato"/>
                <a:cs typeface="Lato"/>
                <a:sym typeface="Lato"/>
              </a:rPr>
              <a:t>= 335.2 </a:t>
            </a:r>
            <a:r>
              <a:rPr lang="en" sz="1800">
                <a:solidFill>
                  <a:schemeClr val="lt1"/>
                </a:solidFill>
                <a:latin typeface="Lato"/>
                <a:ea typeface="Lato"/>
                <a:cs typeface="Lato"/>
                <a:sym typeface="Lato"/>
              </a:rPr>
              <a:t>μA</a:t>
            </a:r>
            <a:endParaRPr sz="1800">
              <a:solidFill>
                <a:schemeClr val="lt1"/>
              </a:solidFill>
              <a:latin typeface="Lato"/>
              <a:ea typeface="Lato"/>
              <a:cs typeface="Lato"/>
              <a:sym typeface="Lato"/>
            </a:endParaRPr>
          </a:p>
          <a:p>
            <a:pPr indent="0" lvl="0" marL="0" rtl="0" algn="l">
              <a:spcBef>
                <a:spcPts val="0"/>
              </a:spcBef>
              <a:spcAft>
                <a:spcPts val="0"/>
              </a:spcAft>
              <a:buNone/>
            </a:pPr>
            <a:r>
              <a:t/>
            </a:r>
            <a:endParaRPr sz="1800">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V</a:t>
            </a:r>
            <a:r>
              <a:rPr b="1" baseline="-25000" lang="en">
                <a:solidFill>
                  <a:schemeClr val="lt1"/>
                </a:solidFill>
                <a:latin typeface="Lato"/>
                <a:ea typeface="Lato"/>
                <a:cs typeface="Lato"/>
                <a:sym typeface="Lato"/>
              </a:rPr>
              <a:t>ds</a:t>
            </a:r>
            <a:r>
              <a:rPr b="1" lang="en">
                <a:solidFill>
                  <a:schemeClr val="lt1"/>
                </a:solidFill>
                <a:latin typeface="Lato"/>
                <a:ea typeface="Lato"/>
                <a:cs typeface="Lato"/>
                <a:sym typeface="Lato"/>
              </a:rPr>
              <a:t> (M0)= 1 V</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V</a:t>
            </a:r>
            <a:r>
              <a:rPr b="1" baseline="-25000" lang="en">
                <a:solidFill>
                  <a:schemeClr val="lt1"/>
                </a:solidFill>
                <a:latin typeface="Lato"/>
                <a:ea typeface="Lato"/>
                <a:cs typeface="Lato"/>
                <a:sym typeface="Lato"/>
              </a:rPr>
              <a:t>ds</a:t>
            </a:r>
            <a:r>
              <a:rPr b="1" lang="en">
                <a:solidFill>
                  <a:schemeClr val="lt1"/>
                </a:solidFill>
                <a:latin typeface="Lato"/>
                <a:ea typeface="Lato"/>
                <a:cs typeface="Lato"/>
                <a:sym typeface="Lato"/>
              </a:rPr>
              <a:t> (M1)= 301.5 mV</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V</a:t>
            </a:r>
            <a:r>
              <a:rPr b="1" baseline="-25000" lang="en">
                <a:solidFill>
                  <a:schemeClr val="lt1"/>
                </a:solidFill>
                <a:latin typeface="Lato"/>
                <a:ea typeface="Lato"/>
                <a:cs typeface="Lato"/>
                <a:sym typeface="Lato"/>
              </a:rPr>
              <a:t>ds</a:t>
            </a:r>
            <a:r>
              <a:rPr b="1" lang="en">
                <a:solidFill>
                  <a:schemeClr val="lt1"/>
                </a:solidFill>
                <a:latin typeface="Lato"/>
                <a:ea typeface="Lato"/>
                <a:cs typeface="Lato"/>
                <a:sym typeface="Lato"/>
              </a:rPr>
              <a:t> (STAGE 1)= 231 mV</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V</a:t>
            </a:r>
            <a:r>
              <a:rPr b="1" baseline="-25000" lang="en">
                <a:solidFill>
                  <a:schemeClr val="lt1"/>
                </a:solidFill>
                <a:latin typeface="Lato"/>
                <a:ea typeface="Lato"/>
                <a:cs typeface="Lato"/>
                <a:sym typeface="Lato"/>
              </a:rPr>
              <a:t>ds</a:t>
            </a:r>
            <a:r>
              <a:rPr b="1" lang="en">
                <a:solidFill>
                  <a:schemeClr val="lt1"/>
                </a:solidFill>
                <a:latin typeface="Lato"/>
                <a:ea typeface="Lato"/>
                <a:cs typeface="Lato"/>
                <a:sym typeface="Lato"/>
              </a:rPr>
              <a:t> (STAGE 2)= 397.9 mV</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V</a:t>
            </a:r>
            <a:r>
              <a:rPr b="1" baseline="-25000" lang="en">
                <a:solidFill>
                  <a:schemeClr val="lt1"/>
                </a:solidFill>
                <a:latin typeface="Lato"/>
                <a:ea typeface="Lato"/>
                <a:cs typeface="Lato"/>
                <a:sym typeface="Lato"/>
              </a:rPr>
              <a:t>ds</a:t>
            </a:r>
            <a:r>
              <a:rPr b="1" lang="en">
                <a:solidFill>
                  <a:schemeClr val="lt1"/>
                </a:solidFill>
                <a:latin typeface="Lato"/>
                <a:ea typeface="Lato"/>
                <a:cs typeface="Lato"/>
                <a:sym typeface="Lato"/>
              </a:rPr>
              <a:t> (resistors)= 67.04 mV</a:t>
            </a:r>
            <a:endParaRPr b="1">
              <a:solidFill>
                <a:schemeClr val="lt1"/>
              </a:solidFill>
              <a:latin typeface="Lato"/>
              <a:ea typeface="Lato"/>
              <a:cs typeface="Lato"/>
              <a:sym typeface="Lato"/>
            </a:endParaRPr>
          </a:p>
        </p:txBody>
      </p:sp>
      <p:pic>
        <p:nvPicPr>
          <p:cNvPr id="391" name="Google Shape;391;p42"/>
          <p:cNvPicPr preferRelativeResize="0"/>
          <p:nvPr/>
        </p:nvPicPr>
        <p:blipFill>
          <a:blip r:embed="rId3">
            <a:alphaModFix/>
          </a:blip>
          <a:stretch>
            <a:fillRect/>
          </a:stretch>
        </p:blipFill>
        <p:spPr>
          <a:xfrm>
            <a:off x="812725" y="617900"/>
            <a:ext cx="5760601" cy="3421200"/>
          </a:xfrm>
          <a:prstGeom prst="rect">
            <a:avLst/>
          </a:prstGeom>
          <a:noFill/>
          <a:ln>
            <a:noFill/>
          </a:ln>
        </p:spPr>
      </p:pic>
      <p:sp>
        <p:nvSpPr>
          <p:cNvPr id="392" name="Google Shape;392;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sz="1800"/>
              <a:t>2 n-MOSFETs in stage 1, 4</a:t>
            </a:r>
            <a:r>
              <a:rPr lang="en" sz="1800"/>
              <a:t> n-MOSFETs in stage 2</a:t>
            </a:r>
            <a:r>
              <a:rPr lang="en" sz="1800"/>
              <a:t> whose gate terminals are connected, and we are draining tail equal current from both the MOS transistors, which is provided by the Current mirror.</a:t>
            </a:r>
            <a:endParaRPr sz="1800"/>
          </a:p>
          <a:p>
            <a:pPr indent="0" lvl="0" marL="0" rtl="0" algn="l">
              <a:spcBef>
                <a:spcPts val="1200"/>
              </a:spcBef>
              <a:spcAft>
                <a:spcPts val="0"/>
              </a:spcAft>
              <a:buNone/>
            </a:pPr>
            <a:r>
              <a:rPr b="1" lang="en" sz="1800"/>
              <a:t>Specifications for MOSFETs in Stage 2 :</a:t>
            </a:r>
            <a:endParaRPr sz="1800"/>
          </a:p>
          <a:p>
            <a:pPr indent="-334327" lvl="0" marL="457200" rtl="0" algn="l">
              <a:spcBef>
                <a:spcPts val="1200"/>
              </a:spcBef>
              <a:spcAft>
                <a:spcPts val="0"/>
              </a:spcAft>
              <a:buSzPct val="100000"/>
              <a:buChar char="●"/>
            </a:pPr>
            <a:r>
              <a:rPr lang="en" sz="1800"/>
              <a:t>Number of fingers in MOSFET - 4</a:t>
            </a:r>
            <a:endParaRPr sz="1800"/>
          </a:p>
          <a:p>
            <a:pPr indent="-334327" lvl="0" marL="457200" rtl="0" algn="l">
              <a:spcBef>
                <a:spcPts val="0"/>
              </a:spcBef>
              <a:spcAft>
                <a:spcPts val="0"/>
              </a:spcAft>
              <a:buSzPct val="100000"/>
              <a:buChar char="●"/>
            </a:pPr>
            <a:r>
              <a:rPr lang="en" sz="1800"/>
              <a:t>Channel length per finger of MOSFET - 60 nm</a:t>
            </a:r>
            <a:endParaRPr sz="1800"/>
          </a:p>
          <a:p>
            <a:pPr indent="-334327" lvl="0" marL="457200" rtl="0" algn="l">
              <a:spcBef>
                <a:spcPts val="0"/>
              </a:spcBef>
              <a:spcAft>
                <a:spcPts val="0"/>
              </a:spcAft>
              <a:buSzPct val="100000"/>
              <a:buChar char="●"/>
            </a:pPr>
            <a:r>
              <a:rPr lang="en" sz="1800"/>
              <a:t>Width per finger of MOSFET - 2 μm</a:t>
            </a:r>
            <a:endParaRPr sz="1800"/>
          </a:p>
          <a:p>
            <a:pPr indent="-334327" lvl="0" marL="457200" rtl="0" algn="l">
              <a:spcBef>
                <a:spcPts val="0"/>
              </a:spcBef>
              <a:spcAft>
                <a:spcPts val="0"/>
              </a:spcAft>
              <a:buSzPct val="100000"/>
              <a:buChar char="●"/>
            </a:pPr>
            <a:r>
              <a:rPr lang="en" sz="1800"/>
              <a:t>Accuracy of mirroring current = 89.6 %</a:t>
            </a:r>
            <a:endParaRPr sz="1800"/>
          </a:p>
          <a:p>
            <a:pPr indent="-334327" lvl="0" marL="457200" rtl="0" algn="l">
              <a:spcBef>
                <a:spcPts val="0"/>
              </a:spcBef>
              <a:spcAft>
                <a:spcPts val="0"/>
              </a:spcAft>
              <a:buSzPct val="100000"/>
              <a:buChar char="●"/>
            </a:pPr>
            <a:r>
              <a:rPr lang="en" sz="1800"/>
              <a:t>Resistor values used above stage 2 nMOS are - 100Ω</a:t>
            </a:r>
            <a:endParaRPr sz="1800"/>
          </a:p>
        </p:txBody>
      </p:sp>
      <p:sp>
        <p:nvSpPr>
          <p:cNvPr id="398" name="Google Shape;398;p4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2600"/>
              <a:t>Current mirror topology circuit for tail current with 2 nMOSFETs</a:t>
            </a:r>
            <a:endParaRPr b="1" sz="2600"/>
          </a:p>
        </p:txBody>
      </p:sp>
      <p:sp>
        <p:nvSpPr>
          <p:cNvPr id="399" name="Google Shape;399;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4"/>
          <p:cNvSpPr txBox="1"/>
          <p:nvPr>
            <p:ph idx="1" type="body"/>
          </p:nvPr>
        </p:nvSpPr>
        <p:spPr>
          <a:xfrm>
            <a:off x="864075" y="4305375"/>
            <a:ext cx="6936000" cy="523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1700"/>
              <a:t>Output of transient analysis of the mixer - Intermediate frequency(IF)</a:t>
            </a:r>
            <a:endParaRPr b="1" sz="1700"/>
          </a:p>
        </p:txBody>
      </p:sp>
      <p:pic>
        <p:nvPicPr>
          <p:cNvPr id="405" name="Google Shape;405;p44"/>
          <p:cNvPicPr preferRelativeResize="0"/>
          <p:nvPr/>
        </p:nvPicPr>
        <p:blipFill rotWithShape="1">
          <a:blip r:embed="rId3">
            <a:alphaModFix/>
          </a:blip>
          <a:srcRect b="4220" l="10739" r="2160" t="22887"/>
          <a:stretch/>
        </p:blipFill>
        <p:spPr>
          <a:xfrm>
            <a:off x="864075" y="635975"/>
            <a:ext cx="6424425" cy="3424925"/>
          </a:xfrm>
          <a:prstGeom prst="rect">
            <a:avLst/>
          </a:prstGeom>
          <a:noFill/>
          <a:ln>
            <a:noFill/>
          </a:ln>
        </p:spPr>
      </p:pic>
      <p:sp>
        <p:nvSpPr>
          <p:cNvPr id="406" name="Google Shape;406;p44"/>
          <p:cNvSpPr txBox="1"/>
          <p:nvPr/>
        </p:nvSpPr>
        <p:spPr>
          <a:xfrm>
            <a:off x="7608100" y="894000"/>
            <a:ext cx="1353000" cy="335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Period of the output wave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For 2 cycles after the output has reached steady state,</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T1 = 304.27 ns</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T2 = 324.27 ns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Period = 0.1 GHz</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407" name="Google Shape;407;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5"/>
          <p:cNvSpPr txBox="1"/>
          <p:nvPr>
            <p:ph idx="1" type="body"/>
          </p:nvPr>
        </p:nvSpPr>
        <p:spPr>
          <a:xfrm>
            <a:off x="864075" y="4305375"/>
            <a:ext cx="6936000" cy="523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1700"/>
              <a:t>Output magnitude vs LO power swept from -30 to 10 dBm</a:t>
            </a:r>
            <a:endParaRPr b="1" sz="1700"/>
          </a:p>
        </p:txBody>
      </p:sp>
      <p:sp>
        <p:nvSpPr>
          <p:cNvPr id="413" name="Google Shape;413;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4" name="Google Shape;414;p45"/>
          <p:cNvPicPr preferRelativeResize="0"/>
          <p:nvPr/>
        </p:nvPicPr>
        <p:blipFill>
          <a:blip r:embed="rId3">
            <a:alphaModFix/>
          </a:blip>
          <a:stretch>
            <a:fillRect/>
          </a:stretch>
        </p:blipFill>
        <p:spPr>
          <a:xfrm>
            <a:off x="1067651" y="894001"/>
            <a:ext cx="7008686" cy="3139300"/>
          </a:xfrm>
          <a:prstGeom prst="rect">
            <a:avLst/>
          </a:prstGeom>
          <a:noFill/>
          <a:ln>
            <a:noFill/>
          </a:ln>
        </p:spPr>
      </p:pic>
      <p:sp>
        <p:nvSpPr>
          <p:cNvPr id="415" name="Google Shape;415;p45"/>
          <p:cNvSpPr txBox="1"/>
          <p:nvPr/>
        </p:nvSpPr>
        <p:spPr>
          <a:xfrm>
            <a:off x="1935175" y="254625"/>
            <a:ext cx="5258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lt1"/>
                </a:solidFill>
                <a:latin typeface="Lato"/>
                <a:ea typeface="Lato"/>
                <a:cs typeface="Lato"/>
                <a:sym typeface="Lato"/>
              </a:rPr>
              <a:t>IN PROGRESS</a:t>
            </a:r>
            <a:endParaRPr b="1" sz="2000">
              <a:solidFill>
                <a:schemeClr val="lt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Learning Outcomes</a:t>
            </a:r>
            <a:endParaRPr b="1"/>
          </a:p>
        </p:txBody>
      </p:sp>
      <p:sp>
        <p:nvSpPr>
          <p:cNvPr id="421" name="Google Shape;421;p4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SzPts val="1600"/>
              <a:buChar char="●"/>
            </a:pPr>
            <a:r>
              <a:rPr lang="en" sz="1600"/>
              <a:t>Basics of MOSFET based  circuits - current mirrors, balun for converting single ended inputs into differential inputs.</a:t>
            </a:r>
            <a:endParaRPr sz="1600"/>
          </a:p>
          <a:p>
            <a:pPr indent="-330200" lvl="0" marL="457200" rtl="0" algn="l">
              <a:spcBef>
                <a:spcPts val="0"/>
              </a:spcBef>
              <a:spcAft>
                <a:spcPts val="0"/>
              </a:spcAft>
              <a:buSzPts val="1600"/>
              <a:buChar char="●"/>
            </a:pPr>
            <a:r>
              <a:rPr lang="en" sz="1600"/>
              <a:t>Basic rectifier topologies for RF energy harvesting.</a:t>
            </a:r>
            <a:endParaRPr sz="1600"/>
          </a:p>
          <a:p>
            <a:pPr indent="-330200" lvl="0" marL="457200" rtl="0" algn="l">
              <a:spcBef>
                <a:spcPts val="0"/>
              </a:spcBef>
              <a:spcAft>
                <a:spcPts val="0"/>
              </a:spcAft>
              <a:buSzPts val="1600"/>
              <a:buChar char="●"/>
            </a:pPr>
            <a:r>
              <a:rPr lang="en" sz="1600"/>
              <a:t>Basics in </a:t>
            </a:r>
            <a:r>
              <a:rPr lang="en" sz="1600"/>
              <a:t>RF receiver and blocks in RF receivers.</a:t>
            </a:r>
            <a:endParaRPr sz="1600"/>
          </a:p>
          <a:p>
            <a:pPr indent="-330200" lvl="0" marL="457200" rtl="0" algn="l">
              <a:spcBef>
                <a:spcPts val="0"/>
              </a:spcBef>
              <a:spcAft>
                <a:spcPts val="0"/>
              </a:spcAft>
              <a:buSzPts val="1600"/>
              <a:buChar char="●"/>
            </a:pPr>
            <a:r>
              <a:rPr lang="en" sz="1600"/>
              <a:t>RF mixer block - characteristics of mixers, upconversion and downconversion mixers, balanced and unbalanced mixers, non-linear device based mixers, switch based mixers, active and passive mixers, CMOS gilbert cell mixer topologies and diode ring mixer, ideal balun test bench.</a:t>
            </a:r>
            <a:endParaRPr sz="1600"/>
          </a:p>
          <a:p>
            <a:pPr indent="-330200" lvl="0" marL="457200" rtl="0" algn="l">
              <a:spcBef>
                <a:spcPts val="0"/>
              </a:spcBef>
              <a:spcAft>
                <a:spcPts val="0"/>
              </a:spcAft>
              <a:buSzPts val="1600"/>
              <a:buChar char="●"/>
            </a:pPr>
            <a:r>
              <a:rPr lang="en" sz="1600"/>
              <a:t>Cadence Virtuoso and spectre software for simulation of mixer topologies.</a:t>
            </a:r>
            <a:endParaRPr sz="1600"/>
          </a:p>
        </p:txBody>
      </p:sp>
      <p:sp>
        <p:nvSpPr>
          <p:cNvPr id="422" name="Google Shape;422;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7"/>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Future plans for the project</a:t>
            </a:r>
            <a:endParaRPr b="1"/>
          </a:p>
        </p:txBody>
      </p:sp>
      <p:sp>
        <p:nvSpPr>
          <p:cNvPr id="428" name="Google Shape;428;p4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Voltage Conversion Gain versus the LO Signal Power.</a:t>
            </a:r>
            <a:endParaRPr sz="2000"/>
          </a:p>
          <a:p>
            <a:pPr indent="-355600" lvl="0" marL="457200" rtl="0" algn="l">
              <a:spcBef>
                <a:spcPts val="0"/>
              </a:spcBef>
              <a:spcAft>
                <a:spcPts val="0"/>
              </a:spcAft>
              <a:buSzPts val="2000"/>
              <a:buChar char="●"/>
            </a:pPr>
            <a:r>
              <a:rPr lang="en" sz="2000"/>
              <a:t>Voltage Conversion Gain versus RF Frequency.</a:t>
            </a:r>
            <a:endParaRPr sz="2000"/>
          </a:p>
          <a:p>
            <a:pPr indent="-355600" lvl="0" marL="457200" rtl="0" algn="l">
              <a:spcBef>
                <a:spcPts val="0"/>
              </a:spcBef>
              <a:spcAft>
                <a:spcPts val="0"/>
              </a:spcAft>
              <a:buSzPts val="2000"/>
              <a:buChar char="●"/>
            </a:pPr>
            <a:r>
              <a:rPr lang="en" sz="2000"/>
              <a:t>Port-to-Port Isolation among RF, LO, IF ports.</a:t>
            </a:r>
            <a:endParaRPr sz="2000"/>
          </a:p>
          <a:p>
            <a:pPr indent="-355600" lvl="0" marL="457200" rtl="0" algn="l">
              <a:spcBef>
                <a:spcPts val="0"/>
              </a:spcBef>
              <a:spcAft>
                <a:spcPts val="0"/>
              </a:spcAft>
              <a:buSzPts val="2000"/>
              <a:buChar char="●"/>
            </a:pPr>
            <a:r>
              <a:rPr lang="en" sz="2000"/>
              <a:t>Power Dissipation, Large Signal Power (Voltage) Conversion Gain (QPSS).</a:t>
            </a:r>
            <a:endParaRPr sz="2000"/>
          </a:p>
          <a:p>
            <a:pPr indent="-355600" lvl="0" marL="457200" rtl="0" algn="l">
              <a:spcBef>
                <a:spcPts val="0"/>
              </a:spcBef>
              <a:spcAft>
                <a:spcPts val="0"/>
              </a:spcAft>
              <a:buSzPts val="2000"/>
              <a:buChar char="●"/>
            </a:pPr>
            <a:r>
              <a:rPr lang="en" sz="2000"/>
              <a:t>1dB Compression and IIP3 (QPSS &amp; QPAC)</a:t>
            </a:r>
            <a:endParaRPr sz="2000"/>
          </a:p>
        </p:txBody>
      </p:sp>
      <p:sp>
        <p:nvSpPr>
          <p:cNvPr id="429" name="Google Shape;429;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8"/>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References</a:t>
            </a:r>
            <a:endParaRPr b="1"/>
          </a:p>
        </p:txBody>
      </p:sp>
      <p:sp>
        <p:nvSpPr>
          <p:cNvPr id="435" name="Google Shape;435;p4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u="sng">
                <a:solidFill>
                  <a:schemeClr val="hlink"/>
                </a:solidFill>
                <a:hlinkClick r:id="rId3"/>
              </a:rPr>
              <a:t>Double balanced mixer</a:t>
            </a:r>
            <a:endParaRPr sz="2000"/>
          </a:p>
          <a:p>
            <a:pPr indent="-355600" lvl="0" marL="457200" rtl="0" algn="l">
              <a:spcBef>
                <a:spcPts val="0"/>
              </a:spcBef>
              <a:spcAft>
                <a:spcPts val="0"/>
              </a:spcAft>
              <a:buSzPts val="2000"/>
              <a:buChar char="●"/>
            </a:pPr>
            <a:r>
              <a:rPr lang="en" sz="2000" u="sng">
                <a:solidFill>
                  <a:schemeClr val="hlink"/>
                </a:solidFill>
                <a:hlinkClick r:id="rId4"/>
              </a:rPr>
              <a:t>Single balanced mixer</a:t>
            </a:r>
            <a:endParaRPr sz="2000"/>
          </a:p>
          <a:p>
            <a:pPr indent="-355600" lvl="0" marL="457200" rtl="0" algn="l">
              <a:spcBef>
                <a:spcPts val="0"/>
              </a:spcBef>
              <a:spcAft>
                <a:spcPts val="0"/>
              </a:spcAft>
              <a:buSzPts val="2000"/>
              <a:buChar char="●"/>
            </a:pPr>
            <a:r>
              <a:rPr lang="en" sz="2000" u="sng">
                <a:solidFill>
                  <a:schemeClr val="hlink"/>
                </a:solidFill>
                <a:hlinkClick r:id="rId5"/>
              </a:rPr>
              <a:t>CMOS rectifier</a:t>
            </a:r>
            <a:endParaRPr sz="2000"/>
          </a:p>
          <a:p>
            <a:pPr indent="-355600" lvl="0" marL="457200" rtl="0" algn="l">
              <a:spcBef>
                <a:spcPts val="0"/>
              </a:spcBef>
              <a:spcAft>
                <a:spcPts val="0"/>
              </a:spcAft>
              <a:buSzPts val="2000"/>
              <a:buChar char="●"/>
            </a:pPr>
            <a:r>
              <a:rPr lang="en" sz="2000" u="sng">
                <a:solidFill>
                  <a:schemeClr val="hlink"/>
                </a:solidFill>
                <a:hlinkClick r:id="rId6"/>
              </a:rPr>
              <a:t>Tutorial for mixers</a:t>
            </a:r>
            <a:endParaRPr sz="2000"/>
          </a:p>
          <a:p>
            <a:pPr indent="-355600" lvl="0" marL="457200" rtl="0" algn="l">
              <a:spcBef>
                <a:spcPts val="0"/>
              </a:spcBef>
              <a:spcAft>
                <a:spcPts val="0"/>
              </a:spcAft>
              <a:buSzPts val="2000"/>
              <a:buChar char="●"/>
            </a:pPr>
            <a:r>
              <a:rPr lang="en" sz="2000" u="sng">
                <a:solidFill>
                  <a:schemeClr val="hlink"/>
                </a:solidFill>
                <a:hlinkClick r:id="rId7"/>
              </a:rPr>
              <a:t>Theory of mixers</a:t>
            </a:r>
            <a:endParaRPr sz="2000"/>
          </a:p>
          <a:p>
            <a:pPr indent="-355600" lvl="0" marL="457200" rtl="0" algn="l">
              <a:spcBef>
                <a:spcPts val="0"/>
              </a:spcBef>
              <a:spcAft>
                <a:spcPts val="0"/>
              </a:spcAft>
              <a:buSzPts val="2000"/>
              <a:buChar char="●"/>
            </a:pPr>
            <a:r>
              <a:rPr lang="en" sz="2000" u="sng">
                <a:solidFill>
                  <a:schemeClr val="hlink"/>
                </a:solidFill>
                <a:hlinkClick r:id="rId8"/>
              </a:rPr>
              <a:t>CMOS rectifiers paper on 45 nm CMOS technology</a:t>
            </a:r>
            <a:endParaRPr sz="2000"/>
          </a:p>
        </p:txBody>
      </p:sp>
      <p:sp>
        <p:nvSpPr>
          <p:cNvPr id="436" name="Google Shape;436;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9"/>
          <p:cNvSpPr txBox="1"/>
          <p:nvPr>
            <p:ph type="title"/>
          </p:nvPr>
        </p:nvSpPr>
        <p:spPr>
          <a:xfrm>
            <a:off x="823850" y="1921350"/>
            <a:ext cx="4776000" cy="130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800"/>
              <a:t>THANK YOU</a:t>
            </a:r>
            <a:endParaRPr sz="4800"/>
          </a:p>
        </p:txBody>
      </p:sp>
      <p:sp>
        <p:nvSpPr>
          <p:cNvPr id="442" name="Google Shape;442;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480175" y="1270950"/>
            <a:ext cx="4776000" cy="130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t>Results after simulating the circuit in Cadence Spectre - Analog design environment L(ADE L)</a:t>
            </a:r>
            <a:endParaRPr b="1" sz="1800"/>
          </a:p>
        </p:txBody>
      </p:sp>
      <p:sp>
        <p:nvSpPr>
          <p:cNvPr id="157" name="Google Shape;157;p16"/>
          <p:cNvSpPr txBox="1"/>
          <p:nvPr>
            <p:ph idx="1" type="body"/>
          </p:nvPr>
        </p:nvSpPr>
        <p:spPr>
          <a:xfrm>
            <a:off x="480175" y="2643125"/>
            <a:ext cx="5433600" cy="1218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OUTPUT VOLTAGE - TRANSIENT</a:t>
            </a:r>
            <a:endParaRPr/>
          </a:p>
          <a:p>
            <a:pPr indent="-311150" lvl="0" marL="457200" rtl="0" algn="l">
              <a:spcBef>
                <a:spcPts val="0"/>
              </a:spcBef>
              <a:spcAft>
                <a:spcPts val="0"/>
              </a:spcAft>
              <a:buSzPts val="1300"/>
              <a:buChar char="●"/>
            </a:pPr>
            <a:r>
              <a:rPr lang="en"/>
              <a:t>FREQUENCY SWEEP FROM </a:t>
            </a:r>
            <a:r>
              <a:rPr lang="en"/>
              <a:t>500 MHz</a:t>
            </a:r>
            <a:r>
              <a:rPr lang="en"/>
              <a:t> TO 3GHz - PARAMETRIC</a:t>
            </a:r>
            <a:endParaRPr/>
          </a:p>
          <a:p>
            <a:pPr indent="-311150" lvl="0" marL="457200" rtl="0" algn="l">
              <a:spcBef>
                <a:spcPts val="0"/>
              </a:spcBef>
              <a:spcAft>
                <a:spcPts val="0"/>
              </a:spcAft>
              <a:buSzPts val="1300"/>
              <a:buChar char="●"/>
            </a:pPr>
            <a:r>
              <a:rPr lang="en"/>
              <a:t>POWER SWEEP FROM 0 TO -30 dBm - PARAMETRIC</a:t>
            </a:r>
            <a:endParaRPr/>
          </a:p>
          <a:p>
            <a:pPr indent="-311150" lvl="0" marL="457200" rtl="0" algn="l">
              <a:spcBef>
                <a:spcPts val="0"/>
              </a:spcBef>
              <a:spcAft>
                <a:spcPts val="0"/>
              </a:spcAft>
              <a:buSzPts val="1300"/>
              <a:buChar char="●"/>
            </a:pPr>
            <a:r>
              <a:rPr lang="en"/>
              <a:t>S PARAMETER ANALYSIS 5</a:t>
            </a:r>
            <a:r>
              <a:rPr lang="en"/>
              <a:t>00 MHz TO 3GHz - SP ANALYSIS</a:t>
            </a:r>
            <a:endParaRPr/>
          </a:p>
        </p:txBody>
      </p:sp>
      <p:sp>
        <p:nvSpPr>
          <p:cNvPr id="158" name="Google Shape;15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1700"/>
              <a:t>V</a:t>
            </a:r>
            <a:r>
              <a:rPr b="1" baseline="-25000" lang="en" sz="1700"/>
              <a:t>output</a:t>
            </a:r>
            <a:r>
              <a:rPr b="1" lang="en" sz="1700"/>
              <a:t> &amp; V</a:t>
            </a:r>
            <a:r>
              <a:rPr b="1" baseline="-25000" lang="en" sz="1700"/>
              <a:t>RF</a:t>
            </a:r>
            <a:r>
              <a:rPr b="1" lang="en" sz="1700"/>
              <a:t> vs time - transient analysis = 0 -10 µs</a:t>
            </a:r>
            <a:endParaRPr b="1" sz="1700"/>
          </a:p>
        </p:txBody>
      </p:sp>
      <p:sp>
        <p:nvSpPr>
          <p:cNvPr id="164" name="Google Shape;164;p17"/>
          <p:cNvSpPr txBox="1"/>
          <p:nvPr/>
        </p:nvSpPr>
        <p:spPr>
          <a:xfrm>
            <a:off x="7365250" y="1713250"/>
            <a:ext cx="1293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Legend</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V</a:t>
            </a:r>
            <a:r>
              <a:rPr b="1" baseline="-25000" lang="en">
                <a:solidFill>
                  <a:schemeClr val="lt1"/>
                </a:solidFill>
                <a:latin typeface="Lato"/>
                <a:ea typeface="Lato"/>
                <a:cs typeface="Lato"/>
                <a:sym typeface="Lato"/>
              </a:rPr>
              <a:t>out</a:t>
            </a:r>
            <a:r>
              <a:rPr b="1" lang="en">
                <a:solidFill>
                  <a:schemeClr val="lt1"/>
                </a:solidFill>
                <a:latin typeface="Lato"/>
                <a:ea typeface="Lato"/>
                <a:cs typeface="Lato"/>
                <a:sym typeface="Lato"/>
              </a:rPr>
              <a:t> - RED</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V</a:t>
            </a:r>
            <a:r>
              <a:rPr b="1" baseline="-25000" lang="en">
                <a:solidFill>
                  <a:schemeClr val="lt1"/>
                </a:solidFill>
                <a:latin typeface="Lato"/>
                <a:ea typeface="Lato"/>
                <a:cs typeface="Lato"/>
                <a:sym typeface="Lato"/>
              </a:rPr>
              <a:t>RF</a:t>
            </a:r>
            <a:r>
              <a:rPr b="1" lang="en">
                <a:solidFill>
                  <a:schemeClr val="lt1"/>
                </a:solidFill>
                <a:latin typeface="Lato"/>
                <a:ea typeface="Lato"/>
                <a:cs typeface="Lato"/>
                <a:sym typeface="Lato"/>
              </a:rPr>
              <a:t> - BLUE</a:t>
            </a:r>
            <a:endParaRPr b="1">
              <a:solidFill>
                <a:schemeClr val="lt1"/>
              </a:solidFill>
              <a:latin typeface="Lato"/>
              <a:ea typeface="Lato"/>
              <a:cs typeface="Lato"/>
              <a:sym typeface="Lato"/>
            </a:endParaRPr>
          </a:p>
          <a:p>
            <a:pPr indent="0" lvl="0" marL="0" rtl="0" algn="l">
              <a:spcBef>
                <a:spcPts val="0"/>
              </a:spcBef>
              <a:spcAft>
                <a:spcPts val="0"/>
              </a:spcAft>
              <a:buNone/>
            </a:pPr>
            <a:r>
              <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Input power for the signal is -10 dBm</a:t>
            </a:r>
            <a:endParaRPr b="1">
              <a:solidFill>
                <a:schemeClr val="lt1"/>
              </a:solidFill>
              <a:latin typeface="Lato"/>
              <a:ea typeface="Lato"/>
              <a:cs typeface="Lato"/>
              <a:sym typeface="Lato"/>
            </a:endParaRPr>
          </a:p>
        </p:txBody>
      </p:sp>
      <p:pic>
        <p:nvPicPr>
          <p:cNvPr id="165" name="Google Shape;165;p17"/>
          <p:cNvPicPr preferRelativeResize="0"/>
          <p:nvPr/>
        </p:nvPicPr>
        <p:blipFill>
          <a:blip r:embed="rId3">
            <a:alphaModFix/>
          </a:blip>
          <a:stretch>
            <a:fillRect/>
          </a:stretch>
        </p:blipFill>
        <p:spPr>
          <a:xfrm>
            <a:off x="812725" y="390650"/>
            <a:ext cx="5989975" cy="3691900"/>
          </a:xfrm>
          <a:prstGeom prst="rect">
            <a:avLst/>
          </a:prstGeom>
          <a:noFill/>
          <a:ln>
            <a:noFill/>
          </a:ln>
        </p:spPr>
      </p:pic>
      <p:sp>
        <p:nvSpPr>
          <p:cNvPr id="166" name="Google Shape;16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1700"/>
              <a:t>Frequency </a:t>
            </a:r>
            <a:r>
              <a:rPr b="1" lang="en" sz="1700"/>
              <a:t>Sweep</a:t>
            </a:r>
            <a:r>
              <a:rPr b="1" lang="en" sz="1700"/>
              <a:t> from 500 MHz to 3GHz</a:t>
            </a:r>
            <a:endParaRPr b="1" sz="1700"/>
          </a:p>
        </p:txBody>
      </p:sp>
      <p:sp>
        <p:nvSpPr>
          <p:cNvPr id="172" name="Google Shape;172;p18"/>
          <p:cNvSpPr txBox="1"/>
          <p:nvPr/>
        </p:nvSpPr>
        <p:spPr>
          <a:xfrm>
            <a:off x="7412650" y="1066750"/>
            <a:ext cx="1535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Legend:</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Frequency</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0.5 G - orange</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1.25 G - yellow</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1.75 G - green</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2.375 G - blue</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3 G - dark blue</a:t>
            </a:r>
            <a:endParaRPr>
              <a:solidFill>
                <a:schemeClr val="lt1"/>
              </a:solidFill>
              <a:latin typeface="Lato"/>
              <a:ea typeface="Lato"/>
              <a:cs typeface="Lato"/>
              <a:sym typeface="Lato"/>
            </a:endParaRPr>
          </a:p>
          <a:p>
            <a:pPr indent="0" lvl="0" marL="0" rtl="0" algn="l">
              <a:spcBef>
                <a:spcPts val="0"/>
              </a:spcBef>
              <a:spcAft>
                <a:spcPts val="0"/>
              </a:spcAft>
              <a:buNone/>
            </a:pPr>
            <a:r>
              <a:t/>
            </a:r>
            <a:endParaRPr b="1">
              <a:solidFill>
                <a:schemeClr val="lt1"/>
              </a:solidFill>
              <a:latin typeface="Lato"/>
              <a:ea typeface="Lato"/>
              <a:cs typeface="Lato"/>
              <a:sym typeface="Lato"/>
            </a:endParaRPr>
          </a:p>
        </p:txBody>
      </p:sp>
      <p:pic>
        <p:nvPicPr>
          <p:cNvPr id="173" name="Google Shape;173;p18"/>
          <p:cNvPicPr preferRelativeResize="0"/>
          <p:nvPr/>
        </p:nvPicPr>
        <p:blipFill rotWithShape="1">
          <a:blip r:embed="rId3">
            <a:alphaModFix/>
          </a:blip>
          <a:srcRect b="4271" l="3846" r="0" t="18058"/>
          <a:stretch/>
        </p:blipFill>
        <p:spPr>
          <a:xfrm>
            <a:off x="812725" y="368700"/>
            <a:ext cx="6289474" cy="3802975"/>
          </a:xfrm>
          <a:prstGeom prst="rect">
            <a:avLst/>
          </a:prstGeom>
          <a:noFill/>
          <a:ln>
            <a:noFill/>
          </a:ln>
        </p:spPr>
      </p:pic>
      <p:sp>
        <p:nvSpPr>
          <p:cNvPr id="174" name="Google Shape;17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1700"/>
              <a:t>Power Sweep from 0 to -30 dBm - parametric</a:t>
            </a:r>
            <a:endParaRPr b="1" sz="1700"/>
          </a:p>
        </p:txBody>
      </p:sp>
      <p:sp>
        <p:nvSpPr>
          <p:cNvPr id="180" name="Google Shape;180;p19"/>
          <p:cNvSpPr txBox="1"/>
          <p:nvPr/>
        </p:nvSpPr>
        <p:spPr>
          <a:xfrm>
            <a:off x="7134525" y="1066750"/>
            <a:ext cx="20094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Legend:</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Power</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0 - dark blue : 1.87 V</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-7.5 - blue : 0.894 V</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-15 - green : 0.4 V</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-22.5 - yellow : 1.44 mV</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-30 - red : 408.2 nV</a:t>
            </a:r>
            <a:endParaRPr>
              <a:solidFill>
                <a:schemeClr val="lt1"/>
              </a:solidFill>
              <a:latin typeface="Lato"/>
              <a:ea typeface="Lato"/>
              <a:cs typeface="Lato"/>
              <a:sym typeface="Lato"/>
            </a:endParaRPr>
          </a:p>
          <a:p>
            <a:pPr indent="0" lvl="0" marL="0" rtl="0" algn="l">
              <a:spcBef>
                <a:spcPts val="0"/>
              </a:spcBef>
              <a:spcAft>
                <a:spcPts val="0"/>
              </a:spcAft>
              <a:buNone/>
            </a:pPr>
            <a:r>
              <a:t/>
            </a:r>
            <a:endParaRPr b="1">
              <a:solidFill>
                <a:schemeClr val="lt1"/>
              </a:solidFill>
              <a:latin typeface="Lato"/>
              <a:ea typeface="Lato"/>
              <a:cs typeface="Lato"/>
              <a:sym typeface="Lato"/>
            </a:endParaRPr>
          </a:p>
        </p:txBody>
      </p:sp>
      <p:pic>
        <p:nvPicPr>
          <p:cNvPr id="181" name="Google Shape;181;p19"/>
          <p:cNvPicPr preferRelativeResize="0"/>
          <p:nvPr/>
        </p:nvPicPr>
        <p:blipFill rotWithShape="1">
          <a:blip r:embed="rId3">
            <a:alphaModFix/>
          </a:blip>
          <a:srcRect b="3598" l="3521" r="0" t="17480"/>
          <a:stretch/>
        </p:blipFill>
        <p:spPr>
          <a:xfrm>
            <a:off x="812725" y="355550"/>
            <a:ext cx="6084775" cy="3780575"/>
          </a:xfrm>
          <a:prstGeom prst="rect">
            <a:avLst/>
          </a:prstGeom>
          <a:noFill/>
          <a:ln>
            <a:noFill/>
          </a:ln>
        </p:spPr>
      </p:pic>
      <p:sp>
        <p:nvSpPr>
          <p:cNvPr id="182" name="Google Shape;18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1700"/>
              <a:t>S parametric analysis </a:t>
            </a:r>
            <a:r>
              <a:rPr b="1" lang="en" sz="1700"/>
              <a:t>from 0 to -30 dBm</a:t>
            </a:r>
            <a:endParaRPr b="1" sz="1700"/>
          </a:p>
        </p:txBody>
      </p:sp>
      <p:pic>
        <p:nvPicPr>
          <p:cNvPr id="188" name="Google Shape;188;p20"/>
          <p:cNvPicPr preferRelativeResize="0"/>
          <p:nvPr/>
        </p:nvPicPr>
        <p:blipFill>
          <a:blip r:embed="rId3">
            <a:alphaModFix/>
          </a:blip>
          <a:stretch>
            <a:fillRect/>
          </a:stretch>
        </p:blipFill>
        <p:spPr>
          <a:xfrm>
            <a:off x="812725" y="331850"/>
            <a:ext cx="7489139" cy="3780575"/>
          </a:xfrm>
          <a:prstGeom prst="rect">
            <a:avLst/>
          </a:prstGeom>
          <a:noFill/>
          <a:ln>
            <a:noFill/>
          </a:ln>
        </p:spPr>
      </p:pic>
      <p:sp>
        <p:nvSpPr>
          <p:cNvPr id="189" name="Google Shape;18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1"/>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2700"/>
              <a:t>Our weekly plan and progress - 2</a:t>
            </a:r>
            <a:endParaRPr b="1" sz="2700"/>
          </a:p>
        </p:txBody>
      </p:sp>
      <p:sp>
        <p:nvSpPr>
          <p:cNvPr id="195" name="Google Shape;195;p21"/>
          <p:cNvSpPr txBox="1"/>
          <p:nvPr>
            <p:ph idx="1" type="body"/>
          </p:nvPr>
        </p:nvSpPr>
        <p:spPr>
          <a:xfrm>
            <a:off x="1036175" y="1567550"/>
            <a:ext cx="7350300" cy="2911200"/>
          </a:xfrm>
          <a:prstGeom prst="rect">
            <a:avLst/>
          </a:prstGeom>
        </p:spPr>
        <p:txBody>
          <a:bodyPr anchorCtr="0" anchor="t" bIns="91425" lIns="91425" spcFirstLastPara="1" rIns="91425" wrap="square" tIns="91425">
            <a:normAutofit fontScale="92500"/>
          </a:bodyPr>
          <a:lstStyle/>
          <a:p>
            <a:pPr indent="-310832" lvl="0" marL="457200" rtl="0" algn="l">
              <a:spcBef>
                <a:spcPts val="0"/>
              </a:spcBef>
              <a:spcAft>
                <a:spcPts val="0"/>
              </a:spcAft>
              <a:buSzPct val="100000"/>
              <a:buChar char="●"/>
            </a:pPr>
            <a:r>
              <a:rPr lang="en" sz="1400"/>
              <a:t>Week 6 - Basics of current mirror circuits using NMOS and blocks in Radio frequency Integrated circuits (RFICs) for implementation of RF </a:t>
            </a:r>
            <a:r>
              <a:rPr lang="en" sz="1400"/>
              <a:t>receiver</a:t>
            </a:r>
            <a:r>
              <a:rPr lang="en" sz="1400"/>
              <a:t> for NB-IOT(Narrow band IOT).</a:t>
            </a:r>
            <a:endParaRPr sz="1400"/>
          </a:p>
          <a:p>
            <a:pPr indent="-310832" lvl="0" marL="457200" rtl="0" algn="l">
              <a:spcBef>
                <a:spcPts val="0"/>
              </a:spcBef>
              <a:spcAft>
                <a:spcPts val="0"/>
              </a:spcAft>
              <a:buSzPct val="100000"/>
              <a:buChar char="●"/>
            </a:pPr>
            <a:r>
              <a:rPr lang="en" sz="1400"/>
              <a:t>Week 7 - </a:t>
            </a:r>
            <a:r>
              <a:rPr lang="en" sz="1400" u="sng">
                <a:solidFill>
                  <a:schemeClr val="hlink"/>
                </a:solidFill>
                <a:hlinkClick r:id="rId3"/>
              </a:rPr>
              <a:t>Lectures on Mixers</a:t>
            </a:r>
            <a:r>
              <a:rPr lang="en" sz="1400"/>
              <a:t> by</a:t>
            </a:r>
            <a:r>
              <a:rPr lang="en" sz="1400"/>
              <a:t> </a:t>
            </a:r>
            <a:r>
              <a:rPr lang="en" sz="1400" u="sng">
                <a:solidFill>
                  <a:schemeClr val="hlink"/>
                </a:solidFill>
                <a:hlinkClick r:id="rId4"/>
              </a:rPr>
              <a:t>Prof Yatendra Singh, Associate professor, IIT patna</a:t>
            </a:r>
            <a:endParaRPr sz="1400"/>
          </a:p>
          <a:p>
            <a:pPr indent="-310832" lvl="0" marL="457200" rtl="0" algn="l">
              <a:spcBef>
                <a:spcPts val="0"/>
              </a:spcBef>
              <a:spcAft>
                <a:spcPts val="0"/>
              </a:spcAft>
              <a:buSzPct val="100000"/>
              <a:buChar char="●"/>
            </a:pPr>
            <a:r>
              <a:rPr lang="en" sz="1400"/>
              <a:t>Week 8 - Analysis of NMOS based gilbert cell mixer, and netlisting the circuit on Cadence virtuoso, both single ended and differential </a:t>
            </a:r>
            <a:r>
              <a:rPr lang="en" sz="1400"/>
              <a:t>circuits</a:t>
            </a:r>
            <a:r>
              <a:rPr lang="en" sz="1400"/>
              <a:t>.</a:t>
            </a:r>
            <a:endParaRPr sz="1400"/>
          </a:p>
          <a:p>
            <a:pPr indent="-310832" lvl="0" marL="457200" rtl="0" algn="l">
              <a:spcBef>
                <a:spcPts val="0"/>
              </a:spcBef>
              <a:spcAft>
                <a:spcPts val="0"/>
              </a:spcAft>
              <a:buSzPct val="100000"/>
              <a:buChar char="●"/>
            </a:pPr>
            <a:r>
              <a:rPr lang="en" sz="1400"/>
              <a:t>Week 9, 10 - </a:t>
            </a:r>
            <a:r>
              <a:rPr lang="en" sz="1400"/>
              <a:t>Biasing</a:t>
            </a:r>
            <a:r>
              <a:rPr lang="en" sz="1400"/>
              <a:t> the RF NMOS, LO NMOS, Current mirror NMOS </a:t>
            </a:r>
            <a:r>
              <a:rPr lang="en" sz="1400"/>
              <a:t>in</a:t>
            </a:r>
            <a:r>
              <a:rPr lang="en" sz="1400"/>
              <a:t> saturation mode for Mixer circuit in Cadence spectre by dc analysis in Cadence spectre.</a:t>
            </a:r>
            <a:endParaRPr sz="1400"/>
          </a:p>
          <a:p>
            <a:pPr indent="-310832" lvl="0" marL="457200" rtl="0" algn="l">
              <a:spcBef>
                <a:spcPts val="0"/>
              </a:spcBef>
              <a:spcAft>
                <a:spcPts val="0"/>
              </a:spcAft>
              <a:buSzPct val="100000"/>
              <a:buChar char="●"/>
            </a:pPr>
            <a:r>
              <a:rPr lang="en" sz="1400"/>
              <a:t>Week 11 - providing radio frequency(RF) = 900 MHz, local oscillator(LO) = 1 GHz signals to the mixer and observing the IF(intermediate frequency) output through transient, pss, pca  analysis in Cadence spectre.</a:t>
            </a:r>
            <a:endParaRPr sz="1400"/>
          </a:p>
          <a:p>
            <a:pPr indent="-310832" lvl="0" marL="457200" rtl="0" algn="l">
              <a:spcBef>
                <a:spcPts val="0"/>
              </a:spcBef>
              <a:spcAft>
                <a:spcPts val="0"/>
              </a:spcAft>
              <a:buSzPct val="100000"/>
              <a:buChar char="●"/>
            </a:pPr>
            <a:r>
              <a:rPr lang="en" sz="1400"/>
              <a:t>Week 12 - providing radio frequency(RF) = 900 MHz, local oscillator(LO) = 1 GHz signals to the mixer and trying to get the output vs LO power plots using pss and pca analysis.</a:t>
            </a:r>
            <a:endParaRPr sz="1400"/>
          </a:p>
        </p:txBody>
      </p:sp>
      <p:sp>
        <p:nvSpPr>
          <p:cNvPr id="196" name="Google Shape;19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